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3" r:id="rId2"/>
    <p:sldId id="284" r:id="rId3"/>
    <p:sldId id="311" r:id="rId4"/>
    <p:sldId id="283" r:id="rId5"/>
    <p:sldId id="299" r:id="rId6"/>
    <p:sldId id="300" r:id="rId7"/>
    <p:sldId id="289" r:id="rId8"/>
    <p:sldId id="310" r:id="rId9"/>
    <p:sldId id="301" r:id="rId10"/>
    <p:sldId id="308" r:id="rId11"/>
    <p:sldId id="302" r:id="rId12"/>
    <p:sldId id="303" r:id="rId13"/>
    <p:sldId id="304" r:id="rId14"/>
    <p:sldId id="306" r:id="rId15"/>
    <p:sldId id="305" r:id="rId16"/>
    <p:sldId id="286" r:id="rId17"/>
    <p:sldId id="309" r:id="rId18"/>
    <p:sldId id="297" r:id="rId19"/>
    <p:sldId id="307"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BB29D-49B8-97FA-C2CA-EC8B446B646B}" v="7" dt="2025-06-25T14:05:10.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22dc90ca-cc86-4e33-8d86-bfbe6ffad29a::" providerId="AD" clId="Web-{951BB29D-49B8-97FA-C2CA-EC8B446B646B}"/>
    <pc:docChg chg="modSld">
      <pc:chgData name="Guest User" userId="S::urn:spo:tenantanon#22dc90ca-cc86-4e33-8d86-bfbe6ffad29a::" providerId="AD" clId="Web-{951BB29D-49B8-97FA-C2CA-EC8B446B646B}" dt="2025-06-25T14:05:10.632" v="5" actId="20577"/>
      <pc:docMkLst>
        <pc:docMk/>
      </pc:docMkLst>
      <pc:sldChg chg="modSp">
        <pc:chgData name="Guest User" userId="S::urn:spo:tenantanon#22dc90ca-cc86-4e33-8d86-bfbe6ffad29a::" providerId="AD" clId="Web-{951BB29D-49B8-97FA-C2CA-EC8B446B646B}" dt="2025-06-25T14:04:13.020" v="1" actId="20577"/>
        <pc:sldMkLst>
          <pc:docMk/>
          <pc:sldMk cId="2949713380" sldId="302"/>
        </pc:sldMkLst>
        <pc:spChg chg="mod">
          <ac:chgData name="Guest User" userId="S::urn:spo:tenantanon#22dc90ca-cc86-4e33-8d86-bfbe6ffad29a::" providerId="AD" clId="Web-{951BB29D-49B8-97FA-C2CA-EC8B446B646B}" dt="2025-06-25T14:04:13.020" v="1" actId="20577"/>
          <ac:spMkLst>
            <pc:docMk/>
            <pc:sldMk cId="2949713380" sldId="302"/>
            <ac:spMk id="2" creationId="{90BD6BFC-4E42-EE29-28FA-679C9042960B}"/>
          </ac:spMkLst>
        </pc:spChg>
      </pc:sldChg>
      <pc:sldChg chg="modSp">
        <pc:chgData name="Guest User" userId="S::urn:spo:tenantanon#22dc90ca-cc86-4e33-8d86-bfbe6ffad29a::" providerId="AD" clId="Web-{951BB29D-49B8-97FA-C2CA-EC8B446B646B}" dt="2025-06-25T14:05:10.632" v="5" actId="20577"/>
        <pc:sldMkLst>
          <pc:docMk/>
          <pc:sldMk cId="147696933" sldId="304"/>
        </pc:sldMkLst>
        <pc:spChg chg="mod">
          <ac:chgData name="Guest User" userId="S::urn:spo:tenantanon#22dc90ca-cc86-4e33-8d86-bfbe6ffad29a::" providerId="AD" clId="Web-{951BB29D-49B8-97FA-C2CA-EC8B446B646B}" dt="2025-06-25T14:05:10.632" v="5" actId="20577"/>
          <ac:spMkLst>
            <pc:docMk/>
            <pc:sldMk cId="147696933" sldId="304"/>
            <ac:spMk id="4" creationId="{2E29E957-7D2D-8658-87B0-A00F4503DC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70870-8225-41C6-9FDF-513415CB8161}"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2DD7B-FC2C-4F9C-819A-3C4FB2135BBA}" type="slidenum">
              <a:rPr lang="en-US" smtClean="0"/>
              <a:t>‹#›</a:t>
            </a:fld>
            <a:endParaRPr lang="en-US"/>
          </a:p>
        </p:txBody>
      </p:sp>
    </p:spTree>
    <p:extLst>
      <p:ext uri="{BB962C8B-B14F-4D97-AF65-F5344CB8AC3E}">
        <p14:creationId xmlns:p14="http://schemas.microsoft.com/office/powerpoint/2010/main" val="25685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2DD7B-FC2C-4F9C-819A-3C4FB2135BBA}" type="slidenum">
              <a:rPr lang="en-US" smtClean="0"/>
              <a:t>1</a:t>
            </a:fld>
            <a:endParaRPr lang="en-US"/>
          </a:p>
        </p:txBody>
      </p:sp>
    </p:spTree>
    <p:extLst>
      <p:ext uri="{BB962C8B-B14F-4D97-AF65-F5344CB8AC3E}">
        <p14:creationId xmlns:p14="http://schemas.microsoft.com/office/powerpoint/2010/main" val="2896709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readily available training resources from the CDC.</a:t>
            </a:r>
          </a:p>
        </p:txBody>
      </p:sp>
      <p:sp>
        <p:nvSpPr>
          <p:cNvPr id="4" name="Slide Number Placeholder 3"/>
          <p:cNvSpPr>
            <a:spLocks noGrp="1"/>
          </p:cNvSpPr>
          <p:nvPr>
            <p:ph type="sldNum" sz="quarter" idx="5"/>
          </p:nvPr>
        </p:nvSpPr>
        <p:spPr/>
        <p:txBody>
          <a:bodyPr/>
          <a:lstStyle/>
          <a:p>
            <a:fld id="{3F82DD7B-FC2C-4F9C-819A-3C4FB2135BBA}" type="slidenum">
              <a:rPr lang="en-US" smtClean="0"/>
              <a:t>10</a:t>
            </a:fld>
            <a:endParaRPr lang="en-US"/>
          </a:p>
        </p:txBody>
      </p:sp>
    </p:spTree>
    <p:extLst>
      <p:ext uri="{BB962C8B-B14F-4D97-AF65-F5344CB8AC3E}">
        <p14:creationId xmlns:p14="http://schemas.microsoft.com/office/powerpoint/2010/main" val="126729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PPE training, the method most commonly employed is demonstration and return demonstration.</a:t>
            </a:r>
          </a:p>
          <a:p>
            <a:endParaRPr lang="en-US"/>
          </a:p>
          <a:p>
            <a:r>
              <a:rPr lang="en-US"/>
              <a:t>Training of staff is continuous.   Deficiencies documented in the annual performance evaluation of an employees may require additional training.</a:t>
            </a:r>
          </a:p>
          <a:p>
            <a:r>
              <a:rPr lang="en-US"/>
              <a:t>IP and shift coach observations/audits of staff performance may indicate the need for additional training. To a group or individuals</a:t>
            </a:r>
          </a:p>
          <a:p>
            <a:r>
              <a:rPr lang="en-US"/>
              <a:t>And, individual staff member performance may indicate the need for remedial training</a:t>
            </a:r>
          </a:p>
        </p:txBody>
      </p:sp>
      <p:sp>
        <p:nvSpPr>
          <p:cNvPr id="4" name="Slide Number Placeholder 3"/>
          <p:cNvSpPr>
            <a:spLocks noGrp="1"/>
          </p:cNvSpPr>
          <p:nvPr>
            <p:ph type="sldNum" sz="quarter" idx="5"/>
          </p:nvPr>
        </p:nvSpPr>
        <p:spPr/>
        <p:txBody>
          <a:bodyPr/>
          <a:lstStyle/>
          <a:p>
            <a:fld id="{3F82DD7B-FC2C-4F9C-819A-3C4FB2135BBA}" type="slidenum">
              <a:rPr lang="en-US" smtClean="0"/>
              <a:t>11</a:t>
            </a:fld>
            <a:endParaRPr lang="en-US"/>
          </a:p>
        </p:txBody>
      </p:sp>
    </p:spTree>
    <p:extLst>
      <p:ext uri="{BB962C8B-B14F-4D97-AF65-F5344CB8AC3E}">
        <p14:creationId xmlns:p14="http://schemas.microsoft.com/office/powerpoint/2010/main" val="247706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2DD7B-FC2C-4F9C-819A-3C4FB2135BBA}" type="slidenum">
              <a:rPr lang="en-US" smtClean="0"/>
              <a:t>12</a:t>
            </a:fld>
            <a:endParaRPr lang="en-US"/>
          </a:p>
        </p:txBody>
      </p:sp>
    </p:spTree>
    <p:extLst>
      <p:ext uri="{BB962C8B-B14F-4D97-AF65-F5344CB8AC3E}">
        <p14:creationId xmlns:p14="http://schemas.microsoft.com/office/powerpoint/2010/main" val="177409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in type of PPE used in the facility – example – gown which was tied and now using gown that slips over the head and is pulled forward to break the ties.</a:t>
            </a:r>
          </a:p>
        </p:txBody>
      </p:sp>
      <p:sp>
        <p:nvSpPr>
          <p:cNvPr id="4" name="Slide Number Placeholder 3"/>
          <p:cNvSpPr>
            <a:spLocks noGrp="1"/>
          </p:cNvSpPr>
          <p:nvPr>
            <p:ph type="sldNum" sz="quarter" idx="5"/>
          </p:nvPr>
        </p:nvSpPr>
        <p:spPr/>
        <p:txBody>
          <a:bodyPr/>
          <a:lstStyle/>
          <a:p>
            <a:fld id="{3F82DD7B-FC2C-4F9C-819A-3C4FB2135BBA}" type="slidenum">
              <a:rPr lang="en-US" smtClean="0"/>
              <a:t>13</a:t>
            </a:fld>
            <a:endParaRPr lang="en-US"/>
          </a:p>
        </p:txBody>
      </p:sp>
    </p:spTree>
    <p:extLst>
      <p:ext uri="{BB962C8B-B14F-4D97-AF65-F5344CB8AC3E}">
        <p14:creationId xmlns:p14="http://schemas.microsoft.com/office/powerpoint/2010/main" val="43914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CDC includes various observation forms as part of its ICAR process which you can use.</a:t>
            </a:r>
            <a:r>
              <a:rPr lang="en-US"/>
              <a:t> The CDC recommends that if an observation tool is being used as part of an in-person assessment, facilitators might consider expanding observations beyond what is listed in this tool.</a:t>
            </a:r>
            <a:endParaRPr lang="en-US">
              <a:cs typeface="Calibri"/>
            </a:endParaRPr>
          </a:p>
        </p:txBody>
      </p:sp>
      <p:sp>
        <p:nvSpPr>
          <p:cNvPr id="4" name="Slide Number Placeholder 3"/>
          <p:cNvSpPr>
            <a:spLocks noGrp="1"/>
          </p:cNvSpPr>
          <p:nvPr>
            <p:ph type="sldNum" sz="quarter" idx="5"/>
          </p:nvPr>
        </p:nvSpPr>
        <p:spPr/>
        <p:txBody>
          <a:bodyPr/>
          <a:lstStyle/>
          <a:p>
            <a:fld id="{3F82DD7B-FC2C-4F9C-819A-3C4FB2135BBA}" type="slidenum">
              <a:rPr lang="en-US" smtClean="0"/>
              <a:t>14</a:t>
            </a:fld>
            <a:endParaRPr lang="en-US"/>
          </a:p>
        </p:txBody>
      </p:sp>
    </p:spTree>
    <p:extLst>
      <p:ext uri="{BB962C8B-B14F-4D97-AF65-F5344CB8AC3E}">
        <p14:creationId xmlns:p14="http://schemas.microsoft.com/office/powerpoint/2010/main" val="35164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screen are examples of two competency evaluation forms available through the NC SPICE program. </a:t>
            </a:r>
            <a:r>
              <a:rPr lang="en-US">
                <a:ea typeface="Calibri"/>
                <a:cs typeface="Calibri"/>
              </a:rPr>
              <a:t>The links for the two competency evaluation forms can be found on the Resources page at the end of the presentation.</a:t>
            </a:r>
            <a:endParaRPr lang="en-US"/>
          </a:p>
          <a:p>
            <a:r>
              <a:rPr lang="en-US"/>
              <a:t>There are many competency evaluation forms available from various resources that can be utilized.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F82DD7B-FC2C-4F9C-819A-3C4FB2135BBA}" type="slidenum">
              <a:rPr lang="en-US" smtClean="0"/>
              <a:t>15</a:t>
            </a:fld>
            <a:endParaRPr lang="en-US"/>
          </a:p>
        </p:txBody>
      </p:sp>
    </p:spTree>
    <p:extLst>
      <p:ext uri="{BB962C8B-B14F-4D97-AF65-F5344CB8AC3E}">
        <p14:creationId xmlns:p14="http://schemas.microsoft.com/office/powerpoint/2010/main" val="218920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Key Points from today are:  READ slide</a:t>
            </a:r>
          </a:p>
        </p:txBody>
      </p:sp>
      <p:sp>
        <p:nvSpPr>
          <p:cNvPr id="4" name="Slide Number Placeholder 3"/>
          <p:cNvSpPr>
            <a:spLocks noGrp="1"/>
          </p:cNvSpPr>
          <p:nvPr>
            <p:ph type="sldNum" sz="quarter" idx="5"/>
          </p:nvPr>
        </p:nvSpPr>
        <p:spPr/>
        <p:txBody>
          <a:bodyPr/>
          <a:lstStyle/>
          <a:p>
            <a:fld id="{3F82DD7B-FC2C-4F9C-819A-3C4FB2135BBA}" type="slidenum">
              <a:rPr lang="en-US" smtClean="0"/>
              <a:t>16</a:t>
            </a:fld>
            <a:endParaRPr lang="en-US"/>
          </a:p>
        </p:txBody>
      </p:sp>
    </p:spTree>
    <p:extLst>
      <p:ext uri="{BB962C8B-B14F-4D97-AF65-F5344CB8AC3E}">
        <p14:creationId xmlns:p14="http://schemas.microsoft.com/office/powerpoint/2010/main" val="421818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2DD7B-FC2C-4F9C-819A-3C4FB2135BBA}" type="slidenum">
              <a:rPr lang="en-US" smtClean="0"/>
              <a:t>17</a:t>
            </a:fld>
            <a:endParaRPr lang="en-US"/>
          </a:p>
        </p:txBody>
      </p:sp>
    </p:spTree>
    <p:extLst>
      <p:ext uri="{BB962C8B-B14F-4D97-AF65-F5344CB8AC3E}">
        <p14:creationId xmlns:p14="http://schemas.microsoft.com/office/powerpoint/2010/main" val="3344529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2DD7B-FC2C-4F9C-819A-3C4FB2135BBA}" type="slidenum">
              <a:rPr lang="en-US" smtClean="0"/>
              <a:t>18</a:t>
            </a:fld>
            <a:endParaRPr lang="en-US"/>
          </a:p>
        </p:txBody>
      </p:sp>
    </p:spTree>
    <p:extLst>
      <p:ext uri="{BB962C8B-B14F-4D97-AF65-F5344CB8AC3E}">
        <p14:creationId xmlns:p14="http://schemas.microsoft.com/office/powerpoint/2010/main" val="417492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2DD7B-FC2C-4F9C-819A-3C4FB2135BBA}" type="slidenum">
              <a:rPr lang="en-US" smtClean="0"/>
              <a:t>19</a:t>
            </a:fld>
            <a:endParaRPr lang="en-US"/>
          </a:p>
        </p:txBody>
      </p:sp>
    </p:spTree>
    <p:extLst>
      <p:ext uri="{BB962C8B-B14F-4D97-AF65-F5344CB8AC3E}">
        <p14:creationId xmlns:p14="http://schemas.microsoft.com/office/powerpoint/2010/main" val="54810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2DD7B-FC2C-4F9C-819A-3C4FB2135BBA}" type="slidenum">
              <a:rPr lang="en-US" smtClean="0"/>
              <a:t>2</a:t>
            </a:fld>
            <a:endParaRPr lang="en-US"/>
          </a:p>
        </p:txBody>
      </p:sp>
    </p:spTree>
    <p:extLst>
      <p:ext uri="{BB962C8B-B14F-4D97-AF65-F5344CB8AC3E}">
        <p14:creationId xmlns:p14="http://schemas.microsoft.com/office/powerpoint/2010/main" val="350518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2DD7B-FC2C-4F9C-819A-3C4FB2135BBA}" type="slidenum">
              <a:rPr lang="en-US" smtClean="0"/>
              <a:t>20</a:t>
            </a:fld>
            <a:endParaRPr lang="en-US"/>
          </a:p>
        </p:txBody>
      </p:sp>
    </p:spTree>
    <p:extLst>
      <p:ext uri="{BB962C8B-B14F-4D97-AF65-F5344CB8AC3E}">
        <p14:creationId xmlns:p14="http://schemas.microsoft.com/office/powerpoint/2010/main" val="192309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Should have discarded PPE in resident's room and then performed HH before leaving room</a:t>
            </a:r>
          </a:p>
          <a:p>
            <a:r>
              <a:rPr lang="en-US" dirty="0">
                <a:cs typeface="Calibri"/>
              </a:rPr>
              <a:t>Gloves should have been removed first.</a:t>
            </a:r>
            <a:endParaRPr lang="en-US" dirty="0"/>
          </a:p>
          <a:p>
            <a:r>
              <a:rPr lang="en-US" dirty="0">
                <a:cs typeface="Calibri"/>
              </a:rPr>
              <a:t>Untie gown at neck, not over head</a:t>
            </a:r>
          </a:p>
          <a:p>
            <a:r>
              <a:rPr lang="en-US" dirty="0">
                <a:cs typeface="Calibri"/>
              </a:rPr>
              <a:t>Careful bunding and thrown away in resident room</a:t>
            </a:r>
          </a:p>
          <a:p>
            <a:r>
              <a:rPr lang="en-US" dirty="0">
                <a:cs typeface="Calibri"/>
              </a:rPr>
              <a:t>Teaching methods used – any return demonstration – was just visual and auditory – needed hands on.</a:t>
            </a:r>
          </a:p>
          <a:p>
            <a:endParaRPr lang="en-US" dirty="0">
              <a:cs typeface="Calibri"/>
            </a:endParaRPr>
          </a:p>
        </p:txBody>
      </p:sp>
      <p:sp>
        <p:nvSpPr>
          <p:cNvPr id="4" name="Slide Number Placeholder 3"/>
          <p:cNvSpPr>
            <a:spLocks noGrp="1"/>
          </p:cNvSpPr>
          <p:nvPr>
            <p:ph type="sldNum" sz="quarter" idx="5"/>
          </p:nvPr>
        </p:nvSpPr>
        <p:spPr/>
        <p:txBody>
          <a:bodyPr/>
          <a:lstStyle/>
          <a:p>
            <a:fld id="{3F82DD7B-FC2C-4F9C-819A-3C4FB2135BBA}" type="slidenum">
              <a:rPr lang="en-US" smtClean="0"/>
              <a:t>3</a:t>
            </a:fld>
            <a:endParaRPr lang="en-US"/>
          </a:p>
        </p:txBody>
      </p:sp>
    </p:spTree>
    <p:extLst>
      <p:ext uri="{BB962C8B-B14F-4D97-AF65-F5344CB8AC3E}">
        <p14:creationId xmlns:p14="http://schemas.microsoft.com/office/powerpoint/2010/main" val="249581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2DD7B-FC2C-4F9C-819A-3C4FB2135BBA}" type="slidenum">
              <a:rPr lang="en-US" smtClean="0"/>
              <a:t>4</a:t>
            </a:fld>
            <a:endParaRPr lang="en-US"/>
          </a:p>
        </p:txBody>
      </p:sp>
    </p:spTree>
    <p:extLst>
      <p:ext uri="{BB962C8B-B14F-4D97-AF65-F5344CB8AC3E}">
        <p14:creationId xmlns:p14="http://schemas.microsoft.com/office/powerpoint/2010/main" val="179818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2DD7B-FC2C-4F9C-819A-3C4FB2135BBA}" type="slidenum">
              <a:rPr lang="en-US" smtClean="0"/>
              <a:t>5</a:t>
            </a:fld>
            <a:endParaRPr lang="en-US"/>
          </a:p>
        </p:txBody>
      </p:sp>
    </p:spTree>
    <p:extLst>
      <p:ext uri="{BB962C8B-B14F-4D97-AF65-F5344CB8AC3E}">
        <p14:creationId xmlns:p14="http://schemas.microsoft.com/office/powerpoint/2010/main" val="142602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training on standard and transmission-based precautions, PPE education must be included.</a:t>
            </a:r>
          </a:p>
        </p:txBody>
      </p:sp>
      <p:sp>
        <p:nvSpPr>
          <p:cNvPr id="4" name="Slide Number Placeholder 3"/>
          <p:cNvSpPr>
            <a:spLocks noGrp="1"/>
          </p:cNvSpPr>
          <p:nvPr>
            <p:ph type="sldNum" sz="quarter" idx="5"/>
          </p:nvPr>
        </p:nvSpPr>
        <p:spPr/>
        <p:txBody>
          <a:bodyPr/>
          <a:lstStyle/>
          <a:p>
            <a:fld id="{3F82DD7B-FC2C-4F9C-819A-3C4FB2135BBA}" type="slidenum">
              <a:rPr lang="en-US" smtClean="0"/>
              <a:t>6</a:t>
            </a:fld>
            <a:endParaRPr lang="en-US"/>
          </a:p>
        </p:txBody>
      </p:sp>
    </p:spTree>
    <p:extLst>
      <p:ext uri="{BB962C8B-B14F-4D97-AF65-F5344CB8AC3E}">
        <p14:creationId xmlns:p14="http://schemas.microsoft.com/office/powerpoint/2010/main" val="244154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PPE training should always include the goals of PPE use and the limitations of PPE. PPE only works when used properly – READ SLIDE</a:t>
            </a:r>
          </a:p>
          <a:p>
            <a:r>
              <a:rPr lang="en-US"/>
              <a:t>Correct fit – PPE that is too small ( for example, a gown that does not cover the healthcare worker’s clothing in the back) leaves that clothing open and exposed to germs.</a:t>
            </a:r>
          </a:p>
        </p:txBody>
      </p:sp>
      <p:sp>
        <p:nvSpPr>
          <p:cNvPr id="4" name="Slide Number Placeholder 3"/>
          <p:cNvSpPr>
            <a:spLocks noGrp="1"/>
          </p:cNvSpPr>
          <p:nvPr>
            <p:ph type="sldNum" sz="quarter" idx="5"/>
          </p:nvPr>
        </p:nvSpPr>
        <p:spPr/>
        <p:txBody>
          <a:bodyPr/>
          <a:lstStyle/>
          <a:p>
            <a:fld id="{3F82DD7B-FC2C-4F9C-819A-3C4FB2135BBA}" type="slidenum">
              <a:rPr lang="en-US" smtClean="0"/>
              <a:t>7</a:t>
            </a:fld>
            <a:endParaRPr lang="en-US"/>
          </a:p>
        </p:txBody>
      </p:sp>
    </p:spTree>
    <p:extLst>
      <p:ext uri="{BB962C8B-B14F-4D97-AF65-F5344CB8AC3E}">
        <p14:creationId xmlns:p14="http://schemas.microsoft.com/office/powerpoint/2010/main" val="419126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reflect the different styles of learning</a:t>
            </a:r>
          </a:p>
          <a:p>
            <a:endParaRPr lang="en-US" dirty="0">
              <a:cs typeface="Calibri"/>
            </a:endParaRPr>
          </a:p>
          <a:p>
            <a:pPr marL="628650" lvl="1" indent="-171450">
              <a:lnSpc>
                <a:spcPct val="150000"/>
              </a:lnSpc>
              <a:spcBef>
                <a:spcPts val="500"/>
              </a:spcBef>
              <a:buFont typeface="Arial"/>
              <a:buChar char="•"/>
            </a:pPr>
            <a:r>
              <a:rPr lang="en-US" dirty="0"/>
              <a:t>Just-in-time, On-the-job – auditory,  1:1 or group trainings</a:t>
            </a:r>
            <a:endParaRPr lang="en-US">
              <a:cs typeface="Calibri"/>
            </a:endParaRPr>
          </a:p>
          <a:p>
            <a:pPr marL="628650" lvl="1" indent="-171450">
              <a:lnSpc>
                <a:spcPct val="150000"/>
              </a:lnSpc>
              <a:spcBef>
                <a:spcPts val="500"/>
              </a:spcBef>
              <a:buFont typeface="Arial"/>
              <a:buChar char="•"/>
            </a:pPr>
            <a:r>
              <a:rPr lang="en-US" dirty="0"/>
              <a:t>Accessible information when needed (i.e.; infographics on donning/doffing PPE) - Visual</a:t>
            </a:r>
            <a:endParaRPr lang="en-US" dirty="0">
              <a:cs typeface="Calibri"/>
            </a:endParaRPr>
          </a:p>
          <a:p>
            <a:pPr marL="628650" lvl="1" indent="-171450">
              <a:lnSpc>
                <a:spcPct val="150000"/>
              </a:lnSpc>
              <a:spcBef>
                <a:spcPts val="500"/>
              </a:spcBef>
              <a:buFont typeface="Arial"/>
              <a:buChar char="•"/>
            </a:pPr>
            <a:r>
              <a:rPr lang="en-US" dirty="0"/>
              <a:t>Mobile training – carts, iPad for video viewing  ( visual and kinesthetic)</a:t>
            </a:r>
            <a:endParaRPr lang="en-US" dirty="0">
              <a:cs typeface="Calibri"/>
            </a:endParaRPr>
          </a:p>
          <a:p>
            <a:pPr marL="628650" lvl="1" indent="-171450">
              <a:lnSpc>
                <a:spcPct val="150000"/>
              </a:lnSpc>
              <a:spcBef>
                <a:spcPts val="500"/>
              </a:spcBef>
              <a:buFont typeface="Arial"/>
              <a:buChar char="•"/>
            </a:pPr>
            <a:r>
              <a:rPr lang="en-US" dirty="0"/>
              <a:t>Active – return demonstration kinesthetic</a:t>
            </a:r>
            <a:endParaRPr lang="en-US" dirty="0">
              <a:cs typeface="Calibri"/>
            </a:endParaRPr>
          </a:p>
          <a:p>
            <a:pPr marL="628650" lvl="1" indent="-171450">
              <a:lnSpc>
                <a:spcPct val="150000"/>
              </a:lnSpc>
              <a:spcBef>
                <a:spcPts val="500"/>
              </a:spcBef>
              <a:buFont typeface="Arial"/>
              <a:buChar char="•"/>
            </a:pPr>
            <a:r>
              <a:rPr lang="en-US" dirty="0"/>
              <a:t>Other</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F82DD7B-FC2C-4F9C-819A-3C4FB2135BBA}" type="slidenum">
              <a:rPr lang="en-US" smtClean="0"/>
              <a:t>8</a:t>
            </a:fld>
            <a:endParaRPr lang="en-US"/>
          </a:p>
        </p:txBody>
      </p:sp>
    </p:spTree>
    <p:extLst>
      <p:ext uri="{BB962C8B-B14F-4D97-AF65-F5344CB8AC3E}">
        <p14:creationId xmlns:p14="http://schemas.microsoft.com/office/powerpoint/2010/main" val="1762626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Performing a learning needs assessment can be a good first step when beginning to organize your PPE training. It can help determine the training needs and to prioritize them.</a:t>
            </a:r>
          </a:p>
          <a:p>
            <a:r>
              <a:rPr lang="en-US" dirty="0"/>
              <a:t>Which employees need PPE training – newly hired staff, agency staff, staff that require remedial  training</a:t>
            </a:r>
            <a:endParaRPr lang="en-US" dirty="0">
              <a:cs typeface="Calibri"/>
            </a:endParaRPr>
          </a:p>
          <a:p>
            <a:r>
              <a:rPr lang="en-US" dirty="0"/>
              <a:t>What training do they need – training on every aspect of PPE, training on use of only one type of PPE such as a N95 respirator</a:t>
            </a:r>
            <a:endParaRPr lang="en-US" dirty="0">
              <a:cs typeface="Calibri"/>
            </a:endParaRPr>
          </a:p>
          <a:p>
            <a:r>
              <a:rPr lang="en-US" dirty="0"/>
              <a:t>Who needs it the quickest – staff taking care of a resident that has an infection the facility has not had before, based on high risk</a:t>
            </a:r>
            <a:endParaRPr lang="en-US" dirty="0">
              <a:cs typeface="Calibri"/>
            </a:endParaRPr>
          </a:p>
          <a:p>
            <a:endParaRPr lang="en-US"/>
          </a:p>
          <a:p>
            <a:r>
              <a:rPr lang="en-US" dirty="0"/>
              <a:t>Learning styles: people have their own preferences for learning, how they learn best, usually a mixture,  learn is change in behavior – if staff behavior doesn’t change, then change the teaching method</a:t>
            </a:r>
            <a:endParaRPr lang="en-US" dirty="0">
              <a:cs typeface="Calibri"/>
            </a:endParaRPr>
          </a:p>
          <a:p>
            <a:r>
              <a:rPr lang="en-US" dirty="0"/>
              <a:t>Visual – graphs, illustrations , pictures, diagrams  PPTs or videos </a:t>
            </a:r>
            <a:endParaRPr lang="en-US" dirty="0">
              <a:cs typeface="Calibri"/>
            </a:endParaRPr>
          </a:p>
          <a:p>
            <a:r>
              <a:rPr lang="en-US" dirty="0"/>
              <a:t>Auditory- one on one conversations, group discussions, podcasts, videos</a:t>
            </a:r>
            <a:endParaRPr lang="en-US" dirty="0">
              <a:cs typeface="Calibri"/>
            </a:endParaRPr>
          </a:p>
          <a:p>
            <a:r>
              <a:rPr lang="en-US" dirty="0"/>
              <a:t>Kinesthetic  - hands on activities, walking meetings, role playing</a:t>
            </a:r>
            <a:endParaRPr lang="en-US" dirty="0">
              <a:cs typeface="Calibri" panose="020F0502020204030204"/>
            </a:endParaRPr>
          </a:p>
          <a:p>
            <a:r>
              <a:rPr lang="en-US" b="1" dirty="0">
                <a:cs typeface="Calibri" panose="020F0502020204030204"/>
              </a:rPr>
              <a:t>REFER BACK TO PREVIOUS SLIDE</a:t>
            </a:r>
          </a:p>
          <a:p>
            <a:endParaRPr lang="en-US" dirty="0"/>
          </a:p>
          <a:p>
            <a:r>
              <a:rPr lang="en-US" dirty="0"/>
              <a:t>The Learning Pyramid shows us that the more active the training is, the more people retain what they are taught.  Try incorporating discussion groups, practice by doing and have staff teach each other.  Follow the adage: See One-Do One-Teach ONE.    </a:t>
            </a:r>
            <a:r>
              <a:rPr lang="en-US" b="1" dirty="0"/>
              <a:t>GO BACK AND REVIEW SCENARIO</a:t>
            </a:r>
            <a:endParaRPr lang="en-US" b="1" dirty="0">
              <a:cs typeface="Calibri"/>
            </a:endParaRPr>
          </a:p>
        </p:txBody>
      </p:sp>
      <p:sp>
        <p:nvSpPr>
          <p:cNvPr id="4" name="Slide Number Placeholder 3"/>
          <p:cNvSpPr>
            <a:spLocks noGrp="1"/>
          </p:cNvSpPr>
          <p:nvPr>
            <p:ph type="sldNum" sz="quarter" idx="5"/>
          </p:nvPr>
        </p:nvSpPr>
        <p:spPr/>
        <p:txBody>
          <a:bodyPr/>
          <a:lstStyle/>
          <a:p>
            <a:fld id="{3F82DD7B-FC2C-4F9C-819A-3C4FB2135BBA}" type="slidenum">
              <a:rPr lang="en-US" smtClean="0"/>
              <a:t>9</a:t>
            </a:fld>
            <a:endParaRPr lang="en-US"/>
          </a:p>
        </p:txBody>
      </p:sp>
    </p:spTree>
    <p:extLst>
      <p:ext uri="{BB962C8B-B14F-4D97-AF65-F5344CB8AC3E}">
        <p14:creationId xmlns:p14="http://schemas.microsoft.com/office/powerpoint/2010/main" val="2711564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6.emf"/><Relationship Id="rId3" Type="http://schemas.openxmlformats.org/officeDocument/2006/relationships/image" Target="../media/image16.emf"/><Relationship Id="rId7" Type="http://schemas.openxmlformats.org/officeDocument/2006/relationships/image" Target="../media/image8.emf"/><Relationship Id="rId12" Type="http://schemas.openxmlformats.org/officeDocument/2006/relationships/image" Target="../media/image7.emf"/><Relationship Id="rId17" Type="http://schemas.openxmlformats.org/officeDocument/2006/relationships/image" Target="../media/image18.emf"/><Relationship Id="rId2" Type="http://schemas.openxmlformats.org/officeDocument/2006/relationships/image" Target="../media/image15.emf"/><Relationship Id="rId16"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3.emf"/><Relationship Id="rId11" Type="http://schemas.openxmlformats.org/officeDocument/2006/relationships/image" Target="../media/image12.emf"/><Relationship Id="rId5" Type="http://schemas.openxmlformats.org/officeDocument/2006/relationships/image" Target="../media/image14.emf"/><Relationship Id="rId15" Type="http://schemas.openxmlformats.org/officeDocument/2006/relationships/image" Target="../media/image4.emf"/><Relationship Id="rId10" Type="http://schemas.openxmlformats.org/officeDocument/2006/relationships/image" Target="../media/image11.emf"/><Relationship Id="rId4" Type="http://schemas.openxmlformats.org/officeDocument/2006/relationships/image" Target="../media/image17.emf"/><Relationship Id="rId9" Type="http://schemas.openxmlformats.org/officeDocument/2006/relationships/image" Target="../media/image10.emf"/><Relationship Id="rId14" Type="http://schemas.openxmlformats.org/officeDocument/2006/relationships/image" Target="../media/image5.emf"/></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20.emf"/><Relationship Id="rId7" Type="http://schemas.openxmlformats.org/officeDocument/2006/relationships/image" Target="../media/image24.emf"/><Relationship Id="rId12" Type="http://schemas.openxmlformats.org/officeDocument/2006/relationships/image" Target="../media/image29.emf"/><Relationship Id="rId17" Type="http://schemas.openxmlformats.org/officeDocument/2006/relationships/image" Target="../media/image34.emf"/><Relationship Id="rId2" Type="http://schemas.openxmlformats.org/officeDocument/2006/relationships/image" Target="../media/image19.emf"/><Relationship Id="rId16" Type="http://schemas.openxmlformats.org/officeDocument/2006/relationships/image" Target="../media/image33.emf"/><Relationship Id="rId1" Type="http://schemas.openxmlformats.org/officeDocument/2006/relationships/slideMaster" Target="../slideMasters/slideMaster1.x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 Id="rId14" Type="http://schemas.openxmlformats.org/officeDocument/2006/relationships/image" Target="../media/image31.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7CFD3D-D868-224A-AFC6-1C8499B7961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08C45-AECF-214B-93D0-7ABD970810C9}"/>
              </a:ext>
            </a:extLst>
          </p:cNvPr>
          <p:cNvSpPr>
            <a:spLocks noGrp="1"/>
          </p:cNvSpPr>
          <p:nvPr>
            <p:ph type="ctrTitle"/>
          </p:nvPr>
        </p:nvSpPr>
        <p:spPr>
          <a:xfrm>
            <a:off x="1524000" y="2569454"/>
            <a:ext cx="9144000" cy="535194"/>
          </a:xfrm>
          <a:prstGeom prst="rect">
            <a:avLst/>
          </a:prstGeom>
        </p:spPr>
        <p:txBody>
          <a:bodyPr lIns="0" tIns="0" rIns="0" anchor="t" anchorCtr="0">
            <a:noAutofit/>
          </a:bodyPr>
          <a:lstStyle>
            <a:lvl1pPr algn="ctr">
              <a:defRPr sz="5000" b="0" i="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181AE18-24D3-B640-9947-A26E99C09302}"/>
              </a:ext>
            </a:extLst>
          </p:cNvPr>
          <p:cNvSpPr>
            <a:spLocks noGrp="1"/>
          </p:cNvSpPr>
          <p:nvPr>
            <p:ph type="subTitle" idx="1"/>
          </p:nvPr>
        </p:nvSpPr>
        <p:spPr>
          <a:xfrm>
            <a:off x="1524000" y="3285945"/>
            <a:ext cx="9144000" cy="760039"/>
          </a:xfrm>
        </p:spPr>
        <p:txBody>
          <a:bodyPr lIns="0" tIns="0" rIns="0">
            <a:normAutofit/>
          </a:bodyPr>
          <a:lstStyle>
            <a:lvl1pPr marL="0" indent="0" algn="ctr">
              <a:lnSpc>
                <a:spcPct val="150000"/>
              </a:lnSpc>
              <a:spcBef>
                <a:spcPts val="0"/>
              </a:spcBef>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A4DE6E-6E8F-0143-B255-FB3EA09B1EDE}"/>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4B2B8E0-8BB1-8344-8BA9-564A7309A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6D5BD-2521-1C49-9C47-35A3D1870BDD}"/>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7C5D65AE-1C5E-3640-861A-2D4CC6466174}"/>
              </a:ext>
            </a:extLst>
          </p:cNvPr>
          <p:cNvSpPr/>
          <p:nvPr userDrawn="1"/>
        </p:nvSpPr>
        <p:spPr>
          <a:xfrm>
            <a:off x="0" y="6070293"/>
            <a:ext cx="12192000" cy="8042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EE62366-5A64-AC43-80C0-203F87D2FFB4}"/>
              </a:ext>
            </a:extLst>
          </p:cNvPr>
          <p:cNvGrpSpPr/>
          <p:nvPr userDrawn="1"/>
        </p:nvGrpSpPr>
        <p:grpSpPr>
          <a:xfrm>
            <a:off x="4137400" y="6245144"/>
            <a:ext cx="3917200" cy="454529"/>
            <a:chOff x="3079117" y="6245144"/>
            <a:chExt cx="3917200" cy="454529"/>
          </a:xfrm>
        </p:grpSpPr>
        <p:pic>
          <p:nvPicPr>
            <p:cNvPr id="8" name="Picture 7">
              <a:extLst>
                <a:ext uri="{FF2B5EF4-FFF2-40B4-BE49-F238E27FC236}">
                  <a16:creationId xmlns:a16="http://schemas.microsoft.com/office/drawing/2014/main" id="{27CA280A-13C5-334F-98C9-0E9DF3AB6B5E}"/>
                </a:ext>
              </a:extLst>
            </p:cNvPr>
            <p:cNvPicPr>
              <a:picLocks noChangeAspect="1"/>
            </p:cNvPicPr>
            <p:nvPr userDrawn="1"/>
          </p:nvPicPr>
          <p:blipFill>
            <a:blip r:embed="rId2"/>
            <a:stretch>
              <a:fillRect/>
            </a:stretch>
          </p:blipFill>
          <p:spPr>
            <a:xfrm>
              <a:off x="5195684" y="6245144"/>
              <a:ext cx="1800633" cy="454529"/>
            </a:xfrm>
            <a:prstGeom prst="rect">
              <a:avLst/>
            </a:prstGeom>
          </p:spPr>
        </p:pic>
        <p:pic>
          <p:nvPicPr>
            <p:cNvPr id="9" name="Picture 8">
              <a:extLst>
                <a:ext uri="{FF2B5EF4-FFF2-40B4-BE49-F238E27FC236}">
                  <a16:creationId xmlns:a16="http://schemas.microsoft.com/office/drawing/2014/main" id="{943C6523-01C6-8747-B09F-32885A97FCE9}"/>
                </a:ext>
              </a:extLst>
            </p:cNvPr>
            <p:cNvPicPr>
              <a:picLocks noChangeAspect="1"/>
            </p:cNvPicPr>
            <p:nvPr userDrawn="1"/>
          </p:nvPicPr>
          <p:blipFill>
            <a:blip r:embed="rId3"/>
            <a:stretch>
              <a:fillRect/>
            </a:stretch>
          </p:blipFill>
          <p:spPr>
            <a:xfrm>
              <a:off x="3079117" y="6245144"/>
              <a:ext cx="1835595" cy="454528"/>
            </a:xfrm>
            <a:prstGeom prst="rect">
              <a:avLst/>
            </a:prstGeom>
          </p:spPr>
        </p:pic>
      </p:grpSp>
    </p:spTree>
    <p:extLst>
      <p:ext uri="{BB962C8B-B14F-4D97-AF65-F5344CB8AC3E}">
        <p14:creationId xmlns:p14="http://schemas.microsoft.com/office/powerpoint/2010/main" val="384303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s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615F3C02-10D9-03F4-935E-315A73B2E110}"/>
              </a:ext>
            </a:extLst>
          </p:cNvPr>
          <p:cNvPicPr>
            <a:picLocks noChangeAspect="1"/>
          </p:cNvPicPr>
          <p:nvPr userDrawn="1"/>
        </p:nvPicPr>
        <p:blipFill>
          <a:blip r:embed="rId4"/>
          <a:stretch>
            <a:fillRect/>
          </a:stretch>
        </p:blipFill>
        <p:spPr>
          <a:xfrm>
            <a:off x="384161" y="117080"/>
            <a:ext cx="1358900" cy="889000"/>
          </a:xfrm>
          <a:prstGeom prst="rect">
            <a:avLst/>
          </a:prstGeom>
        </p:spPr>
      </p:pic>
      <p:sp>
        <p:nvSpPr>
          <p:cNvPr id="2" name="TextBox 1">
            <a:extLst>
              <a:ext uri="{FF2B5EF4-FFF2-40B4-BE49-F238E27FC236}">
                <a16:creationId xmlns:a16="http://schemas.microsoft.com/office/drawing/2014/main" id="{9CA1B70A-8AAC-ED31-F42E-1CAC6A520098}"/>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Key Points</a:t>
            </a:r>
          </a:p>
        </p:txBody>
      </p:sp>
    </p:spTree>
    <p:extLst>
      <p:ext uri="{BB962C8B-B14F-4D97-AF65-F5344CB8AC3E}">
        <p14:creationId xmlns:p14="http://schemas.microsoft.com/office/powerpoint/2010/main" val="20265022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Points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615F3C02-10D9-03F4-935E-315A73B2E110}"/>
              </a:ext>
            </a:extLst>
          </p:cNvPr>
          <p:cNvPicPr>
            <a:picLocks noChangeAspect="1"/>
          </p:cNvPicPr>
          <p:nvPr userDrawn="1"/>
        </p:nvPicPr>
        <p:blipFill>
          <a:blip r:embed="rId4"/>
          <a:stretch>
            <a:fillRect/>
          </a:stretch>
        </p:blipFill>
        <p:spPr>
          <a:xfrm>
            <a:off x="384161" y="117080"/>
            <a:ext cx="1358900" cy="889000"/>
          </a:xfrm>
          <a:prstGeom prst="rect">
            <a:avLst/>
          </a:prstGeom>
        </p:spPr>
      </p:pic>
      <p:sp>
        <p:nvSpPr>
          <p:cNvPr id="2" name="TextBox 1">
            <a:extLst>
              <a:ext uri="{FF2B5EF4-FFF2-40B4-BE49-F238E27FC236}">
                <a16:creationId xmlns:a16="http://schemas.microsoft.com/office/drawing/2014/main" id="{9CA1B70A-8AAC-ED31-F42E-1CAC6A520098}"/>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Key Points</a:t>
            </a:r>
          </a:p>
        </p:txBody>
      </p:sp>
    </p:spTree>
    <p:extLst>
      <p:ext uri="{BB962C8B-B14F-4D97-AF65-F5344CB8AC3E}">
        <p14:creationId xmlns:p14="http://schemas.microsoft.com/office/powerpoint/2010/main" val="3731657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cautions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Precautions</a:t>
            </a:r>
          </a:p>
        </p:txBody>
      </p:sp>
      <p:pic>
        <p:nvPicPr>
          <p:cNvPr id="2" name="Picture 1">
            <a:extLst>
              <a:ext uri="{FF2B5EF4-FFF2-40B4-BE49-F238E27FC236}">
                <a16:creationId xmlns:a16="http://schemas.microsoft.com/office/drawing/2014/main" id="{528A6469-106C-08EB-625A-82F89E683F97}"/>
              </a:ext>
            </a:extLst>
          </p:cNvPr>
          <p:cNvPicPr>
            <a:picLocks noChangeAspect="1"/>
          </p:cNvPicPr>
          <p:nvPr userDrawn="1"/>
        </p:nvPicPr>
        <p:blipFill>
          <a:blip r:embed="rId4"/>
          <a:stretch>
            <a:fillRect/>
          </a:stretch>
        </p:blipFill>
        <p:spPr>
          <a:xfrm>
            <a:off x="622027" y="51085"/>
            <a:ext cx="1132994" cy="1016190"/>
          </a:xfrm>
          <a:prstGeom prst="rect">
            <a:avLst/>
          </a:prstGeom>
        </p:spPr>
      </p:pic>
    </p:spTree>
    <p:extLst>
      <p:ext uri="{BB962C8B-B14F-4D97-AF65-F5344CB8AC3E}">
        <p14:creationId xmlns:p14="http://schemas.microsoft.com/office/powerpoint/2010/main" val="26609046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cautions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Precautions</a:t>
            </a:r>
          </a:p>
        </p:txBody>
      </p:sp>
      <p:pic>
        <p:nvPicPr>
          <p:cNvPr id="2" name="Picture 1">
            <a:extLst>
              <a:ext uri="{FF2B5EF4-FFF2-40B4-BE49-F238E27FC236}">
                <a16:creationId xmlns:a16="http://schemas.microsoft.com/office/drawing/2014/main" id="{528A6469-106C-08EB-625A-82F89E683F97}"/>
              </a:ext>
            </a:extLst>
          </p:cNvPr>
          <p:cNvPicPr>
            <a:picLocks noChangeAspect="1"/>
          </p:cNvPicPr>
          <p:nvPr userDrawn="1"/>
        </p:nvPicPr>
        <p:blipFill>
          <a:blip r:embed="rId4"/>
          <a:stretch>
            <a:fillRect/>
          </a:stretch>
        </p:blipFill>
        <p:spPr>
          <a:xfrm>
            <a:off x="622027" y="51085"/>
            <a:ext cx="1132994" cy="1016190"/>
          </a:xfrm>
          <a:prstGeom prst="rect">
            <a:avLst/>
          </a:prstGeom>
        </p:spPr>
      </p:pic>
    </p:spTree>
    <p:extLst>
      <p:ext uri="{BB962C8B-B14F-4D97-AF65-F5344CB8AC3E}">
        <p14:creationId xmlns:p14="http://schemas.microsoft.com/office/powerpoint/2010/main" val="107732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irborne Precautions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Airborne Precautions</a:t>
            </a:r>
          </a:p>
        </p:txBody>
      </p:sp>
      <p:pic>
        <p:nvPicPr>
          <p:cNvPr id="12" name="Picture 11">
            <a:extLst>
              <a:ext uri="{FF2B5EF4-FFF2-40B4-BE49-F238E27FC236}">
                <a16:creationId xmlns:a16="http://schemas.microsoft.com/office/drawing/2014/main" id="{CE2A134E-AC80-440E-2ABB-ADC26EEDE287}"/>
              </a:ext>
            </a:extLst>
          </p:cNvPr>
          <p:cNvPicPr>
            <a:picLocks noChangeAspect="1"/>
          </p:cNvPicPr>
          <p:nvPr userDrawn="1"/>
        </p:nvPicPr>
        <p:blipFill>
          <a:blip r:embed="rId4"/>
          <a:stretch>
            <a:fillRect/>
          </a:stretch>
        </p:blipFill>
        <p:spPr>
          <a:xfrm>
            <a:off x="622027" y="53765"/>
            <a:ext cx="1132994" cy="1016190"/>
          </a:xfrm>
          <a:prstGeom prst="rect">
            <a:avLst/>
          </a:prstGeom>
        </p:spPr>
      </p:pic>
    </p:spTree>
    <p:extLst>
      <p:ext uri="{BB962C8B-B14F-4D97-AF65-F5344CB8AC3E}">
        <p14:creationId xmlns:p14="http://schemas.microsoft.com/office/powerpoint/2010/main" val="3162623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irborne Precautions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Airborne Precautions</a:t>
            </a:r>
          </a:p>
        </p:txBody>
      </p:sp>
      <p:pic>
        <p:nvPicPr>
          <p:cNvPr id="12" name="Picture 11">
            <a:extLst>
              <a:ext uri="{FF2B5EF4-FFF2-40B4-BE49-F238E27FC236}">
                <a16:creationId xmlns:a16="http://schemas.microsoft.com/office/drawing/2014/main" id="{CE2A134E-AC80-440E-2ABB-ADC26EEDE287}"/>
              </a:ext>
            </a:extLst>
          </p:cNvPr>
          <p:cNvPicPr>
            <a:picLocks noChangeAspect="1"/>
          </p:cNvPicPr>
          <p:nvPr userDrawn="1"/>
        </p:nvPicPr>
        <p:blipFill>
          <a:blip r:embed="rId4"/>
          <a:stretch>
            <a:fillRect/>
          </a:stretch>
        </p:blipFill>
        <p:spPr>
          <a:xfrm>
            <a:off x="622027" y="53765"/>
            <a:ext cx="1132994" cy="1016190"/>
          </a:xfrm>
          <a:prstGeom prst="rect">
            <a:avLst/>
          </a:prstGeom>
        </p:spPr>
      </p:pic>
    </p:spTree>
    <p:extLst>
      <p:ext uri="{BB962C8B-B14F-4D97-AF65-F5344CB8AC3E}">
        <p14:creationId xmlns:p14="http://schemas.microsoft.com/office/powerpoint/2010/main" val="36019803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roplets Precautions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Droplets Precautions</a:t>
            </a:r>
          </a:p>
        </p:txBody>
      </p:sp>
      <p:pic>
        <p:nvPicPr>
          <p:cNvPr id="12" name="Picture 11">
            <a:extLst>
              <a:ext uri="{FF2B5EF4-FFF2-40B4-BE49-F238E27FC236}">
                <a16:creationId xmlns:a16="http://schemas.microsoft.com/office/drawing/2014/main" id="{F8EF9003-FDA8-C3DF-BFB8-6B54558B8FE2}"/>
              </a:ext>
            </a:extLst>
          </p:cNvPr>
          <p:cNvPicPr>
            <a:picLocks noChangeAspect="1"/>
          </p:cNvPicPr>
          <p:nvPr userDrawn="1"/>
        </p:nvPicPr>
        <p:blipFill>
          <a:blip r:embed="rId4"/>
          <a:stretch>
            <a:fillRect/>
          </a:stretch>
        </p:blipFill>
        <p:spPr>
          <a:xfrm>
            <a:off x="622027" y="53765"/>
            <a:ext cx="1132994" cy="1016190"/>
          </a:xfrm>
          <a:prstGeom prst="rect">
            <a:avLst/>
          </a:prstGeom>
        </p:spPr>
      </p:pic>
    </p:spTree>
    <p:extLst>
      <p:ext uri="{BB962C8B-B14F-4D97-AF65-F5344CB8AC3E}">
        <p14:creationId xmlns:p14="http://schemas.microsoft.com/office/powerpoint/2010/main" val="2974050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roplets Precautions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Droplets Precautions</a:t>
            </a:r>
          </a:p>
        </p:txBody>
      </p:sp>
      <p:pic>
        <p:nvPicPr>
          <p:cNvPr id="12" name="Picture 11">
            <a:extLst>
              <a:ext uri="{FF2B5EF4-FFF2-40B4-BE49-F238E27FC236}">
                <a16:creationId xmlns:a16="http://schemas.microsoft.com/office/drawing/2014/main" id="{F8EF9003-FDA8-C3DF-BFB8-6B54558B8FE2}"/>
              </a:ext>
            </a:extLst>
          </p:cNvPr>
          <p:cNvPicPr>
            <a:picLocks noChangeAspect="1"/>
          </p:cNvPicPr>
          <p:nvPr userDrawn="1"/>
        </p:nvPicPr>
        <p:blipFill>
          <a:blip r:embed="rId4"/>
          <a:stretch>
            <a:fillRect/>
          </a:stretch>
        </p:blipFill>
        <p:spPr>
          <a:xfrm>
            <a:off x="622027" y="53765"/>
            <a:ext cx="1132994" cy="1016190"/>
          </a:xfrm>
          <a:prstGeom prst="rect">
            <a:avLst/>
          </a:prstGeom>
        </p:spPr>
      </p:pic>
    </p:spTree>
    <p:extLst>
      <p:ext uri="{BB962C8B-B14F-4D97-AF65-F5344CB8AC3E}">
        <p14:creationId xmlns:p14="http://schemas.microsoft.com/office/powerpoint/2010/main" val="14006097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rty Hands Precau.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Dirty Hands Precautions</a:t>
            </a:r>
          </a:p>
        </p:txBody>
      </p:sp>
      <p:pic>
        <p:nvPicPr>
          <p:cNvPr id="12" name="Picture 11">
            <a:extLst>
              <a:ext uri="{FF2B5EF4-FFF2-40B4-BE49-F238E27FC236}">
                <a16:creationId xmlns:a16="http://schemas.microsoft.com/office/drawing/2014/main" id="{F06C509D-F9D8-6709-D347-1E061BBB0278}"/>
              </a:ext>
            </a:extLst>
          </p:cNvPr>
          <p:cNvPicPr>
            <a:picLocks noChangeAspect="1"/>
          </p:cNvPicPr>
          <p:nvPr userDrawn="1"/>
        </p:nvPicPr>
        <p:blipFill>
          <a:blip r:embed="rId4"/>
          <a:stretch>
            <a:fillRect/>
          </a:stretch>
        </p:blipFill>
        <p:spPr>
          <a:xfrm>
            <a:off x="622683" y="53765"/>
            <a:ext cx="1132993" cy="1016190"/>
          </a:xfrm>
          <a:prstGeom prst="rect">
            <a:avLst/>
          </a:prstGeom>
        </p:spPr>
      </p:pic>
    </p:spTree>
    <p:extLst>
      <p:ext uri="{BB962C8B-B14F-4D97-AF65-F5344CB8AC3E}">
        <p14:creationId xmlns:p14="http://schemas.microsoft.com/office/powerpoint/2010/main" val="22335297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rty Hands Precautions - Two Co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Dirty Hands Precautions</a:t>
            </a:r>
          </a:p>
        </p:txBody>
      </p:sp>
      <p:pic>
        <p:nvPicPr>
          <p:cNvPr id="12" name="Picture 11">
            <a:extLst>
              <a:ext uri="{FF2B5EF4-FFF2-40B4-BE49-F238E27FC236}">
                <a16:creationId xmlns:a16="http://schemas.microsoft.com/office/drawing/2014/main" id="{F06C509D-F9D8-6709-D347-1E061BBB0278}"/>
              </a:ext>
            </a:extLst>
          </p:cNvPr>
          <p:cNvPicPr>
            <a:picLocks noChangeAspect="1"/>
          </p:cNvPicPr>
          <p:nvPr userDrawn="1"/>
        </p:nvPicPr>
        <p:blipFill>
          <a:blip r:embed="rId4"/>
          <a:stretch>
            <a:fillRect/>
          </a:stretch>
        </p:blipFill>
        <p:spPr>
          <a:xfrm>
            <a:off x="622683" y="53765"/>
            <a:ext cx="1132993" cy="1016190"/>
          </a:xfrm>
          <a:prstGeom prst="rect">
            <a:avLst/>
          </a:prstGeom>
        </p:spPr>
      </p:pic>
    </p:spTree>
    <p:extLst>
      <p:ext uri="{BB962C8B-B14F-4D97-AF65-F5344CB8AC3E}">
        <p14:creationId xmlns:p14="http://schemas.microsoft.com/office/powerpoint/2010/main" val="12042087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pic>
        <p:nvPicPr>
          <p:cNvPr id="14" name="Picture 13">
            <a:extLst>
              <a:ext uri="{FF2B5EF4-FFF2-40B4-BE49-F238E27FC236}">
                <a16:creationId xmlns:a16="http://schemas.microsoft.com/office/drawing/2014/main" id="{0E0FDAE9-D397-34DC-A900-7B8CAF52BE48}"/>
              </a:ext>
            </a:extLst>
          </p:cNvPr>
          <p:cNvPicPr>
            <a:picLocks noChangeAspect="1"/>
          </p:cNvPicPr>
          <p:nvPr userDrawn="1"/>
        </p:nvPicPr>
        <p:blipFill>
          <a:blip r:embed="rId4"/>
          <a:stretch>
            <a:fillRect/>
          </a:stretch>
        </p:blipFill>
        <p:spPr>
          <a:xfrm>
            <a:off x="578954" y="0"/>
            <a:ext cx="865671" cy="1133907"/>
          </a:xfrm>
          <a:prstGeom prst="rect">
            <a:avLst/>
          </a:prstGeom>
        </p:spPr>
      </p:pic>
      <p:sp>
        <p:nvSpPr>
          <p:cNvPr id="15" name="Content Placeholder 2">
            <a:extLst>
              <a:ext uri="{FF2B5EF4-FFF2-40B4-BE49-F238E27FC236}">
                <a16:creationId xmlns:a16="http://schemas.microsoft.com/office/drawing/2014/main" id="{E8A3A5DF-F84D-1FB8-D326-DB0A9F17D390}"/>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ACB9F1DD-5997-8A57-C8F3-F7C55FD171A1}"/>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Objectives</a:t>
            </a:r>
          </a:p>
        </p:txBody>
      </p:sp>
    </p:spTree>
    <p:extLst>
      <p:ext uri="{BB962C8B-B14F-4D97-AF65-F5344CB8AC3E}">
        <p14:creationId xmlns:p14="http://schemas.microsoft.com/office/powerpoint/2010/main" val="34290711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hanced Barrier Precau-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Enhanced Barrier Precautions</a:t>
            </a:r>
          </a:p>
        </p:txBody>
      </p:sp>
      <p:pic>
        <p:nvPicPr>
          <p:cNvPr id="12" name="Picture 11">
            <a:extLst>
              <a:ext uri="{FF2B5EF4-FFF2-40B4-BE49-F238E27FC236}">
                <a16:creationId xmlns:a16="http://schemas.microsoft.com/office/drawing/2014/main" id="{8CF024E1-A47A-77D5-A6D5-2B3C704201AF}"/>
              </a:ext>
            </a:extLst>
          </p:cNvPr>
          <p:cNvPicPr>
            <a:picLocks noChangeAspect="1"/>
          </p:cNvPicPr>
          <p:nvPr userDrawn="1"/>
        </p:nvPicPr>
        <p:blipFill>
          <a:blip r:embed="rId4"/>
          <a:stretch>
            <a:fillRect/>
          </a:stretch>
        </p:blipFill>
        <p:spPr>
          <a:xfrm>
            <a:off x="617115" y="53765"/>
            <a:ext cx="1132994" cy="1016190"/>
          </a:xfrm>
          <a:prstGeom prst="rect">
            <a:avLst/>
          </a:prstGeom>
        </p:spPr>
      </p:pic>
    </p:spTree>
    <p:extLst>
      <p:ext uri="{BB962C8B-B14F-4D97-AF65-F5344CB8AC3E}">
        <p14:creationId xmlns:p14="http://schemas.microsoft.com/office/powerpoint/2010/main" val="23658820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hanced Barrier Precau. - Two Co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Enhanced Barrier Precautions</a:t>
            </a:r>
          </a:p>
        </p:txBody>
      </p:sp>
      <p:pic>
        <p:nvPicPr>
          <p:cNvPr id="12" name="Picture 11">
            <a:extLst>
              <a:ext uri="{FF2B5EF4-FFF2-40B4-BE49-F238E27FC236}">
                <a16:creationId xmlns:a16="http://schemas.microsoft.com/office/drawing/2014/main" id="{8CF024E1-A47A-77D5-A6D5-2B3C704201AF}"/>
              </a:ext>
            </a:extLst>
          </p:cNvPr>
          <p:cNvPicPr>
            <a:picLocks noChangeAspect="1"/>
          </p:cNvPicPr>
          <p:nvPr userDrawn="1"/>
        </p:nvPicPr>
        <p:blipFill>
          <a:blip r:embed="rId4"/>
          <a:stretch>
            <a:fillRect/>
          </a:stretch>
        </p:blipFill>
        <p:spPr>
          <a:xfrm>
            <a:off x="617115" y="53765"/>
            <a:ext cx="1132994" cy="1016190"/>
          </a:xfrm>
          <a:prstGeom prst="rect">
            <a:avLst/>
          </a:prstGeom>
        </p:spPr>
      </p:pic>
    </p:spTree>
    <p:extLst>
      <p:ext uri="{BB962C8B-B14F-4D97-AF65-F5344CB8AC3E}">
        <p14:creationId xmlns:p14="http://schemas.microsoft.com/office/powerpoint/2010/main" val="41590687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Groups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pic>
        <p:nvPicPr>
          <p:cNvPr id="2" name="Picture 1">
            <a:extLst>
              <a:ext uri="{FF2B5EF4-FFF2-40B4-BE49-F238E27FC236}">
                <a16:creationId xmlns:a16="http://schemas.microsoft.com/office/drawing/2014/main" id="{5B6D1D7D-0318-A5FE-964D-24EFEECAAF25}"/>
              </a:ext>
            </a:extLst>
          </p:cNvPr>
          <p:cNvPicPr>
            <a:picLocks noChangeAspect="1"/>
          </p:cNvPicPr>
          <p:nvPr userDrawn="1"/>
        </p:nvPicPr>
        <p:blipFill>
          <a:blip r:embed="rId4"/>
          <a:stretch>
            <a:fillRect/>
          </a:stretch>
        </p:blipFill>
        <p:spPr>
          <a:xfrm>
            <a:off x="603250" y="76210"/>
            <a:ext cx="1061012" cy="1021348"/>
          </a:xfrm>
          <a:prstGeom prst="rect">
            <a:avLst/>
          </a:prstGeom>
        </p:spPr>
      </p:pic>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40957C13-F70A-6BC9-A1A1-ED05AD3321CF}"/>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Breakout Groups</a:t>
            </a:r>
          </a:p>
        </p:txBody>
      </p:sp>
    </p:spTree>
    <p:extLst>
      <p:ext uri="{BB962C8B-B14F-4D97-AF65-F5344CB8AC3E}">
        <p14:creationId xmlns:p14="http://schemas.microsoft.com/office/powerpoint/2010/main" val="3423169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Groups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pic>
        <p:nvPicPr>
          <p:cNvPr id="2" name="Picture 1">
            <a:extLst>
              <a:ext uri="{FF2B5EF4-FFF2-40B4-BE49-F238E27FC236}">
                <a16:creationId xmlns:a16="http://schemas.microsoft.com/office/drawing/2014/main" id="{5B6D1D7D-0318-A5FE-964D-24EFEECAAF25}"/>
              </a:ext>
            </a:extLst>
          </p:cNvPr>
          <p:cNvPicPr>
            <a:picLocks noChangeAspect="1"/>
          </p:cNvPicPr>
          <p:nvPr userDrawn="1"/>
        </p:nvPicPr>
        <p:blipFill>
          <a:blip r:embed="rId4"/>
          <a:stretch>
            <a:fillRect/>
          </a:stretch>
        </p:blipFill>
        <p:spPr>
          <a:xfrm>
            <a:off x="603250" y="76210"/>
            <a:ext cx="1061012" cy="1021348"/>
          </a:xfrm>
          <a:prstGeom prst="rect">
            <a:avLst/>
          </a:prstGeom>
        </p:spPr>
      </p:pic>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40957C13-F70A-6BC9-A1A1-ED05AD3321CF}"/>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Breakout Groups</a:t>
            </a:r>
          </a:p>
        </p:txBody>
      </p:sp>
    </p:spTree>
    <p:extLst>
      <p:ext uri="{BB962C8B-B14F-4D97-AF65-F5344CB8AC3E}">
        <p14:creationId xmlns:p14="http://schemas.microsoft.com/office/powerpoint/2010/main" val="1604421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mework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Homework</a:t>
            </a:r>
          </a:p>
        </p:txBody>
      </p:sp>
      <p:pic>
        <p:nvPicPr>
          <p:cNvPr id="12" name="Picture 11">
            <a:extLst>
              <a:ext uri="{FF2B5EF4-FFF2-40B4-BE49-F238E27FC236}">
                <a16:creationId xmlns:a16="http://schemas.microsoft.com/office/drawing/2014/main" id="{1A6B8EDA-2702-6496-489C-13A947C94DB8}"/>
              </a:ext>
            </a:extLst>
          </p:cNvPr>
          <p:cNvPicPr>
            <a:picLocks noChangeAspect="1"/>
          </p:cNvPicPr>
          <p:nvPr userDrawn="1"/>
        </p:nvPicPr>
        <p:blipFill>
          <a:blip r:embed="rId4"/>
          <a:stretch>
            <a:fillRect/>
          </a:stretch>
        </p:blipFill>
        <p:spPr>
          <a:xfrm>
            <a:off x="720090" y="76781"/>
            <a:ext cx="978584" cy="1061115"/>
          </a:xfrm>
          <a:prstGeom prst="rect">
            <a:avLst/>
          </a:prstGeom>
        </p:spPr>
      </p:pic>
    </p:spTree>
    <p:extLst>
      <p:ext uri="{BB962C8B-B14F-4D97-AF65-F5344CB8AC3E}">
        <p14:creationId xmlns:p14="http://schemas.microsoft.com/office/powerpoint/2010/main" val="1074944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mework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Homework</a:t>
            </a:r>
          </a:p>
        </p:txBody>
      </p:sp>
      <p:pic>
        <p:nvPicPr>
          <p:cNvPr id="12" name="Picture 11">
            <a:extLst>
              <a:ext uri="{FF2B5EF4-FFF2-40B4-BE49-F238E27FC236}">
                <a16:creationId xmlns:a16="http://schemas.microsoft.com/office/drawing/2014/main" id="{1A6B8EDA-2702-6496-489C-13A947C94DB8}"/>
              </a:ext>
            </a:extLst>
          </p:cNvPr>
          <p:cNvPicPr>
            <a:picLocks noChangeAspect="1"/>
          </p:cNvPicPr>
          <p:nvPr userDrawn="1"/>
        </p:nvPicPr>
        <p:blipFill>
          <a:blip r:embed="rId4"/>
          <a:stretch>
            <a:fillRect/>
          </a:stretch>
        </p:blipFill>
        <p:spPr>
          <a:xfrm>
            <a:off x="720090" y="76781"/>
            <a:ext cx="978584" cy="1061115"/>
          </a:xfrm>
          <a:prstGeom prst="rect">
            <a:avLst/>
          </a:prstGeom>
        </p:spPr>
      </p:pic>
    </p:spTree>
    <p:extLst>
      <p:ext uri="{BB962C8B-B14F-4D97-AF65-F5344CB8AC3E}">
        <p14:creationId xmlns:p14="http://schemas.microsoft.com/office/powerpoint/2010/main" val="28281052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sources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Resources</a:t>
            </a:r>
          </a:p>
        </p:txBody>
      </p:sp>
      <p:pic>
        <p:nvPicPr>
          <p:cNvPr id="12" name="Picture 11">
            <a:extLst>
              <a:ext uri="{FF2B5EF4-FFF2-40B4-BE49-F238E27FC236}">
                <a16:creationId xmlns:a16="http://schemas.microsoft.com/office/drawing/2014/main" id="{E35FCF93-A1D4-FF65-CDD9-020D50A92C87}"/>
              </a:ext>
            </a:extLst>
          </p:cNvPr>
          <p:cNvPicPr>
            <a:picLocks noChangeAspect="1"/>
          </p:cNvPicPr>
          <p:nvPr userDrawn="1"/>
        </p:nvPicPr>
        <p:blipFill>
          <a:blip r:embed="rId4"/>
          <a:stretch>
            <a:fillRect/>
          </a:stretch>
        </p:blipFill>
        <p:spPr>
          <a:xfrm>
            <a:off x="822490" y="100595"/>
            <a:ext cx="701510" cy="947039"/>
          </a:xfrm>
          <a:prstGeom prst="rect">
            <a:avLst/>
          </a:prstGeom>
        </p:spPr>
      </p:pic>
    </p:spTree>
    <p:extLst>
      <p:ext uri="{BB962C8B-B14F-4D97-AF65-F5344CB8AC3E}">
        <p14:creationId xmlns:p14="http://schemas.microsoft.com/office/powerpoint/2010/main" val="152095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sources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Resources</a:t>
            </a:r>
          </a:p>
        </p:txBody>
      </p:sp>
      <p:pic>
        <p:nvPicPr>
          <p:cNvPr id="12" name="Picture 11">
            <a:extLst>
              <a:ext uri="{FF2B5EF4-FFF2-40B4-BE49-F238E27FC236}">
                <a16:creationId xmlns:a16="http://schemas.microsoft.com/office/drawing/2014/main" id="{E35FCF93-A1D4-FF65-CDD9-020D50A92C87}"/>
              </a:ext>
            </a:extLst>
          </p:cNvPr>
          <p:cNvPicPr>
            <a:picLocks noChangeAspect="1"/>
          </p:cNvPicPr>
          <p:nvPr userDrawn="1"/>
        </p:nvPicPr>
        <p:blipFill>
          <a:blip r:embed="rId4"/>
          <a:stretch>
            <a:fillRect/>
          </a:stretch>
        </p:blipFill>
        <p:spPr>
          <a:xfrm>
            <a:off x="822490" y="100595"/>
            <a:ext cx="701510" cy="947039"/>
          </a:xfrm>
          <a:prstGeom prst="rect">
            <a:avLst/>
          </a:prstGeom>
        </p:spPr>
      </p:pic>
    </p:spTree>
    <p:extLst>
      <p:ext uri="{BB962C8B-B14F-4D97-AF65-F5344CB8AC3E}">
        <p14:creationId xmlns:p14="http://schemas.microsoft.com/office/powerpoint/2010/main" val="12951667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rategies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Strategies</a:t>
            </a:r>
          </a:p>
        </p:txBody>
      </p:sp>
      <p:pic>
        <p:nvPicPr>
          <p:cNvPr id="2" name="Picture 1">
            <a:extLst>
              <a:ext uri="{FF2B5EF4-FFF2-40B4-BE49-F238E27FC236}">
                <a16:creationId xmlns:a16="http://schemas.microsoft.com/office/drawing/2014/main" id="{76A33262-02EC-5526-4DE4-CC00446370F0}"/>
              </a:ext>
            </a:extLst>
          </p:cNvPr>
          <p:cNvPicPr>
            <a:picLocks noChangeAspect="1"/>
          </p:cNvPicPr>
          <p:nvPr userDrawn="1"/>
        </p:nvPicPr>
        <p:blipFill>
          <a:blip r:embed="rId4"/>
          <a:stretch>
            <a:fillRect/>
          </a:stretch>
        </p:blipFill>
        <p:spPr>
          <a:xfrm>
            <a:off x="869950" y="59839"/>
            <a:ext cx="786130" cy="1028906"/>
          </a:xfrm>
          <a:prstGeom prst="rect">
            <a:avLst/>
          </a:prstGeom>
        </p:spPr>
      </p:pic>
    </p:spTree>
    <p:extLst>
      <p:ext uri="{BB962C8B-B14F-4D97-AF65-F5344CB8AC3E}">
        <p14:creationId xmlns:p14="http://schemas.microsoft.com/office/powerpoint/2010/main" val="6162075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rategies - Two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Strategies</a:t>
            </a:r>
          </a:p>
        </p:txBody>
      </p:sp>
      <p:pic>
        <p:nvPicPr>
          <p:cNvPr id="2" name="Picture 1">
            <a:extLst>
              <a:ext uri="{FF2B5EF4-FFF2-40B4-BE49-F238E27FC236}">
                <a16:creationId xmlns:a16="http://schemas.microsoft.com/office/drawing/2014/main" id="{76A33262-02EC-5526-4DE4-CC00446370F0}"/>
              </a:ext>
            </a:extLst>
          </p:cNvPr>
          <p:cNvPicPr>
            <a:picLocks noChangeAspect="1"/>
          </p:cNvPicPr>
          <p:nvPr userDrawn="1"/>
        </p:nvPicPr>
        <p:blipFill>
          <a:blip r:embed="rId4"/>
          <a:stretch>
            <a:fillRect/>
          </a:stretch>
        </p:blipFill>
        <p:spPr>
          <a:xfrm>
            <a:off x="869950" y="59839"/>
            <a:ext cx="786130" cy="1028906"/>
          </a:xfrm>
          <a:prstGeom prst="rect">
            <a:avLst/>
          </a:prstGeom>
        </p:spPr>
      </p:pic>
    </p:spTree>
    <p:extLst>
      <p:ext uri="{BB962C8B-B14F-4D97-AF65-F5344CB8AC3E}">
        <p14:creationId xmlns:p14="http://schemas.microsoft.com/office/powerpoint/2010/main" val="2886025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pic>
        <p:nvPicPr>
          <p:cNvPr id="14" name="Picture 13">
            <a:extLst>
              <a:ext uri="{FF2B5EF4-FFF2-40B4-BE49-F238E27FC236}">
                <a16:creationId xmlns:a16="http://schemas.microsoft.com/office/drawing/2014/main" id="{0E0FDAE9-D397-34DC-A900-7B8CAF52BE48}"/>
              </a:ext>
            </a:extLst>
          </p:cNvPr>
          <p:cNvPicPr>
            <a:picLocks noChangeAspect="1"/>
          </p:cNvPicPr>
          <p:nvPr userDrawn="1"/>
        </p:nvPicPr>
        <p:blipFill>
          <a:blip r:embed="rId4"/>
          <a:stretch>
            <a:fillRect/>
          </a:stretch>
        </p:blipFill>
        <p:spPr>
          <a:xfrm>
            <a:off x="578954" y="0"/>
            <a:ext cx="865671" cy="1133907"/>
          </a:xfrm>
          <a:prstGeom prst="rect">
            <a:avLst/>
          </a:prstGeom>
        </p:spPr>
      </p:pic>
      <p:sp>
        <p:nvSpPr>
          <p:cNvPr id="15" name="Content Placeholder 2">
            <a:extLst>
              <a:ext uri="{FF2B5EF4-FFF2-40B4-BE49-F238E27FC236}">
                <a16:creationId xmlns:a16="http://schemas.microsoft.com/office/drawing/2014/main" id="{E8A3A5DF-F84D-1FB8-D326-DB0A9F17D390}"/>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16727415-7D16-E857-F272-F9510E2D523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ACB9F1DD-5997-8A57-C8F3-F7C55FD171A1}"/>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Objectives</a:t>
            </a:r>
          </a:p>
        </p:txBody>
      </p:sp>
    </p:spTree>
    <p:extLst>
      <p:ext uri="{BB962C8B-B14F-4D97-AF65-F5344CB8AC3E}">
        <p14:creationId xmlns:p14="http://schemas.microsoft.com/office/powerpoint/2010/main" val="38151248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duction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E8A3A5DF-F84D-1FB8-D326-DB0A9F17D390}"/>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ACB9F1DD-5997-8A57-C8F3-F7C55FD171A1}"/>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Introduction</a:t>
            </a:r>
          </a:p>
        </p:txBody>
      </p:sp>
      <p:pic>
        <p:nvPicPr>
          <p:cNvPr id="17" name="Picture 16">
            <a:extLst>
              <a:ext uri="{FF2B5EF4-FFF2-40B4-BE49-F238E27FC236}">
                <a16:creationId xmlns:a16="http://schemas.microsoft.com/office/drawing/2014/main" id="{4A0366E4-3A6C-C144-DF4A-47FBBA9D775E}"/>
              </a:ext>
            </a:extLst>
          </p:cNvPr>
          <p:cNvPicPr>
            <a:picLocks noChangeAspect="1"/>
          </p:cNvPicPr>
          <p:nvPr userDrawn="1"/>
        </p:nvPicPr>
        <p:blipFill>
          <a:blip r:embed="rId4"/>
          <a:stretch>
            <a:fillRect/>
          </a:stretch>
        </p:blipFill>
        <p:spPr>
          <a:xfrm>
            <a:off x="477992" y="84631"/>
            <a:ext cx="1236507" cy="966020"/>
          </a:xfrm>
          <a:prstGeom prst="rect">
            <a:avLst/>
          </a:prstGeom>
        </p:spPr>
      </p:pic>
    </p:spTree>
    <p:extLst>
      <p:ext uri="{BB962C8B-B14F-4D97-AF65-F5344CB8AC3E}">
        <p14:creationId xmlns:p14="http://schemas.microsoft.com/office/powerpoint/2010/main" val="4087956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duction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E8A3A5DF-F84D-1FB8-D326-DB0A9F17D390}"/>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16727415-7D16-E857-F272-F9510E2D523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ACB9F1DD-5997-8A57-C8F3-F7C55FD171A1}"/>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Introduction</a:t>
            </a:r>
          </a:p>
        </p:txBody>
      </p:sp>
      <p:pic>
        <p:nvPicPr>
          <p:cNvPr id="17" name="Picture 16">
            <a:extLst>
              <a:ext uri="{FF2B5EF4-FFF2-40B4-BE49-F238E27FC236}">
                <a16:creationId xmlns:a16="http://schemas.microsoft.com/office/drawing/2014/main" id="{4A0366E4-3A6C-C144-DF4A-47FBBA9D775E}"/>
              </a:ext>
            </a:extLst>
          </p:cNvPr>
          <p:cNvPicPr>
            <a:picLocks noChangeAspect="1"/>
          </p:cNvPicPr>
          <p:nvPr userDrawn="1"/>
        </p:nvPicPr>
        <p:blipFill>
          <a:blip r:embed="rId4"/>
          <a:stretch>
            <a:fillRect/>
          </a:stretch>
        </p:blipFill>
        <p:spPr>
          <a:xfrm>
            <a:off x="477992" y="84631"/>
            <a:ext cx="1236507" cy="966020"/>
          </a:xfrm>
          <a:prstGeom prst="rect">
            <a:avLst/>
          </a:prstGeom>
        </p:spPr>
      </p:pic>
    </p:spTree>
    <p:extLst>
      <p:ext uri="{BB962C8B-B14F-4D97-AF65-F5344CB8AC3E}">
        <p14:creationId xmlns:p14="http://schemas.microsoft.com/office/powerpoint/2010/main" val="15142233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ection Control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E8A3A5DF-F84D-1FB8-D326-DB0A9F17D390}"/>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ACB9F1DD-5997-8A57-C8F3-F7C55FD171A1}"/>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Infection Control</a:t>
            </a:r>
          </a:p>
        </p:txBody>
      </p:sp>
      <p:pic>
        <p:nvPicPr>
          <p:cNvPr id="2" name="Picture 1">
            <a:extLst>
              <a:ext uri="{FF2B5EF4-FFF2-40B4-BE49-F238E27FC236}">
                <a16:creationId xmlns:a16="http://schemas.microsoft.com/office/drawing/2014/main" id="{4764DB9C-6617-9605-FB32-F542A8E04532}"/>
              </a:ext>
            </a:extLst>
          </p:cNvPr>
          <p:cNvPicPr>
            <a:picLocks noChangeAspect="1"/>
          </p:cNvPicPr>
          <p:nvPr userDrawn="1"/>
        </p:nvPicPr>
        <p:blipFill>
          <a:blip r:embed="rId4"/>
          <a:stretch>
            <a:fillRect/>
          </a:stretch>
        </p:blipFill>
        <p:spPr>
          <a:xfrm>
            <a:off x="602647" y="84631"/>
            <a:ext cx="987195" cy="987195"/>
          </a:xfrm>
          <a:prstGeom prst="rect">
            <a:avLst/>
          </a:prstGeom>
        </p:spPr>
      </p:pic>
    </p:spTree>
    <p:extLst>
      <p:ext uri="{BB962C8B-B14F-4D97-AF65-F5344CB8AC3E}">
        <p14:creationId xmlns:p14="http://schemas.microsoft.com/office/powerpoint/2010/main" val="3988204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ection Control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E8A3A5DF-F84D-1FB8-D326-DB0A9F17D390}"/>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16727415-7D16-E857-F272-F9510E2D523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ACB9F1DD-5997-8A57-C8F3-F7C55FD171A1}"/>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Infection Control</a:t>
            </a:r>
          </a:p>
        </p:txBody>
      </p:sp>
      <p:pic>
        <p:nvPicPr>
          <p:cNvPr id="2" name="Picture 1">
            <a:extLst>
              <a:ext uri="{FF2B5EF4-FFF2-40B4-BE49-F238E27FC236}">
                <a16:creationId xmlns:a16="http://schemas.microsoft.com/office/drawing/2014/main" id="{4764DB9C-6617-9605-FB32-F542A8E04532}"/>
              </a:ext>
            </a:extLst>
          </p:cNvPr>
          <p:cNvPicPr>
            <a:picLocks noChangeAspect="1"/>
          </p:cNvPicPr>
          <p:nvPr userDrawn="1"/>
        </p:nvPicPr>
        <p:blipFill>
          <a:blip r:embed="rId4"/>
          <a:stretch>
            <a:fillRect/>
          </a:stretch>
        </p:blipFill>
        <p:spPr>
          <a:xfrm>
            <a:off x="602647" y="84631"/>
            <a:ext cx="987195" cy="987195"/>
          </a:xfrm>
          <a:prstGeom prst="rect">
            <a:avLst/>
          </a:prstGeom>
        </p:spPr>
      </p:pic>
    </p:spTree>
    <p:extLst>
      <p:ext uri="{BB962C8B-B14F-4D97-AF65-F5344CB8AC3E}">
        <p14:creationId xmlns:p14="http://schemas.microsoft.com/office/powerpoint/2010/main" val="27903036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3BA9A8-30D3-CA42-96EE-D5A68B1324CB}"/>
              </a:ext>
            </a:extLst>
          </p:cNvPr>
          <p:cNvSpPr>
            <a:spLocks noGrp="1"/>
          </p:cNvSpPr>
          <p:nvPr>
            <p:ph type="dt" sz="half" idx="10"/>
          </p:nvPr>
        </p:nvSpPr>
        <p:spPr/>
        <p:txBody>
          <a:bodyPr/>
          <a:lstStyle/>
          <a:p>
            <a:fld id="{FE8BA2C5-09AB-8941-93F1-C30E52FBC7B3}" type="datetimeFigureOut">
              <a:t>6/25/2025</a:t>
            </a:fld>
            <a:endParaRPr lang="en-US"/>
          </a:p>
        </p:txBody>
      </p:sp>
      <p:sp>
        <p:nvSpPr>
          <p:cNvPr id="3" name="Footer Placeholder 2">
            <a:extLst>
              <a:ext uri="{FF2B5EF4-FFF2-40B4-BE49-F238E27FC236}">
                <a16:creationId xmlns:a16="http://schemas.microsoft.com/office/drawing/2014/main" id="{75697B52-CF81-FD4A-92DE-C77ECF0694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B48DB9-9822-5E4E-A322-57D076BFB7D7}"/>
              </a:ext>
            </a:extLst>
          </p:cNvPr>
          <p:cNvSpPr>
            <a:spLocks noGrp="1"/>
          </p:cNvSpPr>
          <p:nvPr>
            <p:ph type="sldNum" sz="quarter" idx="12"/>
          </p:nvPr>
        </p:nvSpPr>
        <p:spPr/>
        <p:txBody>
          <a:bodyPr/>
          <a:lstStyle/>
          <a:p>
            <a:fld id="{498B4B26-AF82-B14C-A2D1-B22C4200A4B4}" type="slidenum">
              <a:t>‹#›</a:t>
            </a:fld>
            <a:endParaRPr lang="en-US"/>
          </a:p>
        </p:txBody>
      </p:sp>
      <p:sp>
        <p:nvSpPr>
          <p:cNvPr id="5" name="Rectangle 4">
            <a:extLst>
              <a:ext uri="{FF2B5EF4-FFF2-40B4-BE49-F238E27FC236}">
                <a16:creationId xmlns:a16="http://schemas.microsoft.com/office/drawing/2014/main" id="{FC223E02-045F-7E1D-2012-CC33677A162D}"/>
              </a:ext>
            </a:extLst>
          </p:cNvPr>
          <p:cNvSpPr/>
          <p:nvPr userDrawn="1"/>
        </p:nvSpPr>
        <p:spPr>
          <a:xfrm>
            <a:off x="0" y="0"/>
            <a:ext cx="12192000" cy="6858000"/>
          </a:xfrm>
          <a:prstGeom prst="rect">
            <a:avLst/>
          </a:prstGeom>
          <a:solidFill>
            <a:srgbClr val="225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TextBox 5">
            <a:extLst>
              <a:ext uri="{FF2B5EF4-FFF2-40B4-BE49-F238E27FC236}">
                <a16:creationId xmlns:a16="http://schemas.microsoft.com/office/drawing/2014/main" id="{430914B4-8586-A80B-4BE7-EEB5F92759AC}"/>
              </a:ext>
            </a:extLst>
          </p:cNvPr>
          <p:cNvSpPr txBox="1"/>
          <p:nvPr userDrawn="1"/>
        </p:nvSpPr>
        <p:spPr>
          <a:xfrm>
            <a:off x="846652" y="1429897"/>
            <a:ext cx="1493520" cy="276999"/>
          </a:xfrm>
          <a:prstGeom prst="rect">
            <a:avLst/>
          </a:prstGeom>
          <a:noFill/>
        </p:spPr>
        <p:txBody>
          <a:bodyPr wrap="square" rtlCol="0">
            <a:spAutoFit/>
          </a:bodyPr>
          <a:lstStyle/>
          <a:p>
            <a:pPr algn="ctr"/>
            <a:r>
              <a:rPr lang="en-US" sz="1200" i="1">
                <a:solidFill>
                  <a:schemeClr val="bg1"/>
                </a:solidFill>
              </a:rPr>
              <a:t>Objectives</a:t>
            </a:r>
          </a:p>
        </p:txBody>
      </p:sp>
      <p:sp>
        <p:nvSpPr>
          <p:cNvPr id="7" name="TextBox 6">
            <a:extLst>
              <a:ext uri="{FF2B5EF4-FFF2-40B4-BE49-F238E27FC236}">
                <a16:creationId xmlns:a16="http://schemas.microsoft.com/office/drawing/2014/main" id="{E8707488-2F09-34BF-49EA-AFBED9057470}"/>
              </a:ext>
            </a:extLst>
          </p:cNvPr>
          <p:cNvSpPr txBox="1"/>
          <p:nvPr userDrawn="1"/>
        </p:nvSpPr>
        <p:spPr>
          <a:xfrm>
            <a:off x="2901634" y="1429897"/>
            <a:ext cx="1493520" cy="276999"/>
          </a:xfrm>
          <a:prstGeom prst="rect">
            <a:avLst/>
          </a:prstGeom>
          <a:noFill/>
        </p:spPr>
        <p:txBody>
          <a:bodyPr wrap="square" rtlCol="0">
            <a:spAutoFit/>
          </a:bodyPr>
          <a:lstStyle/>
          <a:p>
            <a:pPr algn="ctr"/>
            <a:r>
              <a:rPr lang="en-US" sz="1200" i="1">
                <a:solidFill>
                  <a:schemeClr val="bg1"/>
                </a:solidFill>
              </a:rPr>
              <a:t>Huddles</a:t>
            </a:r>
          </a:p>
        </p:txBody>
      </p:sp>
      <p:sp>
        <p:nvSpPr>
          <p:cNvPr id="8" name="TextBox 7">
            <a:extLst>
              <a:ext uri="{FF2B5EF4-FFF2-40B4-BE49-F238E27FC236}">
                <a16:creationId xmlns:a16="http://schemas.microsoft.com/office/drawing/2014/main" id="{3F325ADE-6FD1-2E63-D47A-5A1B407674DB}"/>
              </a:ext>
            </a:extLst>
          </p:cNvPr>
          <p:cNvSpPr txBox="1"/>
          <p:nvPr userDrawn="1"/>
        </p:nvSpPr>
        <p:spPr>
          <a:xfrm>
            <a:off x="4956616" y="1429897"/>
            <a:ext cx="1493520" cy="276999"/>
          </a:xfrm>
          <a:prstGeom prst="rect">
            <a:avLst/>
          </a:prstGeom>
          <a:noFill/>
        </p:spPr>
        <p:txBody>
          <a:bodyPr wrap="square" rtlCol="0">
            <a:spAutoFit/>
          </a:bodyPr>
          <a:lstStyle/>
          <a:p>
            <a:pPr algn="ctr"/>
            <a:r>
              <a:rPr lang="en-US" sz="1200" i="1">
                <a:solidFill>
                  <a:schemeClr val="bg1"/>
                </a:solidFill>
              </a:rPr>
              <a:t>Coaching</a:t>
            </a:r>
          </a:p>
        </p:txBody>
      </p:sp>
      <p:sp>
        <p:nvSpPr>
          <p:cNvPr id="9" name="TextBox 8">
            <a:extLst>
              <a:ext uri="{FF2B5EF4-FFF2-40B4-BE49-F238E27FC236}">
                <a16:creationId xmlns:a16="http://schemas.microsoft.com/office/drawing/2014/main" id="{F3037630-5AE1-A267-9BC7-7ECB1F8B9502}"/>
              </a:ext>
            </a:extLst>
          </p:cNvPr>
          <p:cNvSpPr txBox="1"/>
          <p:nvPr userDrawn="1"/>
        </p:nvSpPr>
        <p:spPr>
          <a:xfrm>
            <a:off x="7011598" y="1429897"/>
            <a:ext cx="1493520" cy="276999"/>
          </a:xfrm>
          <a:prstGeom prst="rect">
            <a:avLst/>
          </a:prstGeom>
          <a:noFill/>
        </p:spPr>
        <p:txBody>
          <a:bodyPr wrap="square" rtlCol="0">
            <a:spAutoFit/>
          </a:bodyPr>
          <a:lstStyle/>
          <a:p>
            <a:pPr algn="ctr"/>
            <a:r>
              <a:rPr lang="en-US" sz="1200" i="1">
                <a:solidFill>
                  <a:schemeClr val="bg1"/>
                </a:solidFill>
              </a:rPr>
              <a:t>PPE</a:t>
            </a:r>
          </a:p>
        </p:txBody>
      </p:sp>
      <p:sp>
        <p:nvSpPr>
          <p:cNvPr id="10" name="TextBox 9">
            <a:extLst>
              <a:ext uri="{FF2B5EF4-FFF2-40B4-BE49-F238E27FC236}">
                <a16:creationId xmlns:a16="http://schemas.microsoft.com/office/drawing/2014/main" id="{65766F17-6008-701C-07D5-B4071DF50FD3}"/>
              </a:ext>
            </a:extLst>
          </p:cNvPr>
          <p:cNvSpPr txBox="1"/>
          <p:nvPr userDrawn="1"/>
        </p:nvSpPr>
        <p:spPr>
          <a:xfrm>
            <a:off x="656209" y="3016889"/>
            <a:ext cx="1744195" cy="276999"/>
          </a:xfrm>
          <a:prstGeom prst="rect">
            <a:avLst/>
          </a:prstGeom>
          <a:noFill/>
        </p:spPr>
        <p:txBody>
          <a:bodyPr wrap="square" rtlCol="0">
            <a:spAutoFit/>
          </a:bodyPr>
          <a:lstStyle/>
          <a:p>
            <a:pPr algn="ctr"/>
            <a:r>
              <a:rPr lang="en-US" sz="1200" i="1">
                <a:solidFill>
                  <a:schemeClr val="bg1"/>
                </a:solidFill>
              </a:rPr>
              <a:t>Precautions</a:t>
            </a:r>
          </a:p>
        </p:txBody>
      </p:sp>
      <p:sp>
        <p:nvSpPr>
          <p:cNvPr id="11" name="TextBox 10">
            <a:extLst>
              <a:ext uri="{FF2B5EF4-FFF2-40B4-BE49-F238E27FC236}">
                <a16:creationId xmlns:a16="http://schemas.microsoft.com/office/drawing/2014/main" id="{9C31D0FA-B2ED-CB06-34B2-F0C3A4A30413}"/>
              </a:ext>
            </a:extLst>
          </p:cNvPr>
          <p:cNvSpPr txBox="1"/>
          <p:nvPr userDrawn="1"/>
        </p:nvSpPr>
        <p:spPr>
          <a:xfrm>
            <a:off x="2978142" y="2924557"/>
            <a:ext cx="1493520" cy="461665"/>
          </a:xfrm>
          <a:prstGeom prst="rect">
            <a:avLst/>
          </a:prstGeom>
          <a:noFill/>
        </p:spPr>
        <p:txBody>
          <a:bodyPr wrap="square" rtlCol="0">
            <a:spAutoFit/>
          </a:bodyPr>
          <a:lstStyle/>
          <a:p>
            <a:pPr algn="ctr"/>
            <a:r>
              <a:rPr lang="en-US" sz="1200" i="1">
                <a:solidFill>
                  <a:schemeClr val="bg1"/>
                </a:solidFill>
              </a:rPr>
              <a:t>Airborne Precautions</a:t>
            </a:r>
          </a:p>
        </p:txBody>
      </p:sp>
      <p:sp>
        <p:nvSpPr>
          <p:cNvPr id="12" name="TextBox 11">
            <a:extLst>
              <a:ext uri="{FF2B5EF4-FFF2-40B4-BE49-F238E27FC236}">
                <a16:creationId xmlns:a16="http://schemas.microsoft.com/office/drawing/2014/main" id="{34839F42-429D-0D3B-7D43-B15F3177DC24}"/>
              </a:ext>
            </a:extLst>
          </p:cNvPr>
          <p:cNvSpPr txBox="1"/>
          <p:nvPr userDrawn="1"/>
        </p:nvSpPr>
        <p:spPr>
          <a:xfrm>
            <a:off x="9191915" y="2924557"/>
            <a:ext cx="1493520" cy="461665"/>
          </a:xfrm>
          <a:prstGeom prst="rect">
            <a:avLst/>
          </a:prstGeom>
          <a:noFill/>
        </p:spPr>
        <p:txBody>
          <a:bodyPr wrap="square" rtlCol="0">
            <a:spAutoFit/>
          </a:bodyPr>
          <a:lstStyle/>
          <a:p>
            <a:pPr algn="ctr"/>
            <a:r>
              <a:rPr lang="en-US" sz="1200" i="1">
                <a:solidFill>
                  <a:schemeClr val="bg1"/>
                </a:solidFill>
              </a:rPr>
              <a:t>Enhanced Barrier </a:t>
            </a:r>
          </a:p>
          <a:p>
            <a:pPr algn="ctr"/>
            <a:r>
              <a:rPr lang="en-US" sz="1200" i="1">
                <a:solidFill>
                  <a:schemeClr val="bg1"/>
                </a:solidFill>
              </a:rPr>
              <a:t>Precautions</a:t>
            </a:r>
          </a:p>
        </p:txBody>
      </p:sp>
      <p:sp>
        <p:nvSpPr>
          <p:cNvPr id="13" name="TextBox 12">
            <a:extLst>
              <a:ext uri="{FF2B5EF4-FFF2-40B4-BE49-F238E27FC236}">
                <a16:creationId xmlns:a16="http://schemas.microsoft.com/office/drawing/2014/main" id="{5F27B057-FB15-7CFB-0E90-1EC6C6DF0777}"/>
              </a:ext>
            </a:extLst>
          </p:cNvPr>
          <p:cNvSpPr txBox="1"/>
          <p:nvPr userDrawn="1"/>
        </p:nvSpPr>
        <p:spPr>
          <a:xfrm>
            <a:off x="7120658" y="2924557"/>
            <a:ext cx="1493520" cy="646331"/>
          </a:xfrm>
          <a:prstGeom prst="rect">
            <a:avLst/>
          </a:prstGeom>
          <a:noFill/>
        </p:spPr>
        <p:txBody>
          <a:bodyPr wrap="square" rtlCol="0">
            <a:spAutoFit/>
          </a:bodyPr>
          <a:lstStyle/>
          <a:p>
            <a:pPr algn="ctr"/>
            <a:r>
              <a:rPr lang="en-US" sz="1200" i="1">
                <a:solidFill>
                  <a:schemeClr val="bg1"/>
                </a:solidFill>
              </a:rPr>
              <a:t>Dirty Hands/Contact/</a:t>
            </a:r>
          </a:p>
          <a:p>
            <a:pPr algn="ctr"/>
            <a:r>
              <a:rPr lang="en-US" sz="1200" i="1">
                <a:solidFill>
                  <a:schemeClr val="bg1"/>
                </a:solidFill>
              </a:rPr>
              <a:t>Precautions</a:t>
            </a:r>
          </a:p>
        </p:txBody>
      </p:sp>
      <p:sp>
        <p:nvSpPr>
          <p:cNvPr id="14" name="TextBox 13">
            <a:extLst>
              <a:ext uri="{FF2B5EF4-FFF2-40B4-BE49-F238E27FC236}">
                <a16:creationId xmlns:a16="http://schemas.microsoft.com/office/drawing/2014/main" id="{C7C6C999-1BD6-9FA1-369E-AD75F82E57FB}"/>
              </a:ext>
            </a:extLst>
          </p:cNvPr>
          <p:cNvSpPr txBox="1"/>
          <p:nvPr userDrawn="1"/>
        </p:nvSpPr>
        <p:spPr>
          <a:xfrm>
            <a:off x="895457" y="4873413"/>
            <a:ext cx="1493520" cy="276999"/>
          </a:xfrm>
          <a:prstGeom prst="rect">
            <a:avLst/>
          </a:prstGeom>
          <a:noFill/>
        </p:spPr>
        <p:txBody>
          <a:bodyPr wrap="square" rtlCol="0">
            <a:spAutoFit/>
          </a:bodyPr>
          <a:lstStyle/>
          <a:p>
            <a:pPr algn="ctr"/>
            <a:r>
              <a:rPr lang="en-US" sz="1200" i="1">
                <a:solidFill>
                  <a:schemeClr val="bg1"/>
                </a:solidFill>
              </a:rPr>
              <a:t>Breakout Groups</a:t>
            </a:r>
          </a:p>
        </p:txBody>
      </p:sp>
      <p:sp>
        <p:nvSpPr>
          <p:cNvPr id="15" name="TextBox 14">
            <a:extLst>
              <a:ext uri="{FF2B5EF4-FFF2-40B4-BE49-F238E27FC236}">
                <a16:creationId xmlns:a16="http://schemas.microsoft.com/office/drawing/2014/main" id="{0A32606F-320C-8412-AD1F-11FA03A4930E}"/>
              </a:ext>
            </a:extLst>
          </p:cNvPr>
          <p:cNvSpPr txBox="1"/>
          <p:nvPr userDrawn="1"/>
        </p:nvSpPr>
        <p:spPr>
          <a:xfrm>
            <a:off x="5049400" y="2924557"/>
            <a:ext cx="1493520" cy="461665"/>
          </a:xfrm>
          <a:prstGeom prst="rect">
            <a:avLst/>
          </a:prstGeom>
          <a:noFill/>
        </p:spPr>
        <p:txBody>
          <a:bodyPr wrap="square" rtlCol="0">
            <a:spAutoFit/>
          </a:bodyPr>
          <a:lstStyle/>
          <a:p>
            <a:pPr algn="ctr"/>
            <a:r>
              <a:rPr lang="en-US" sz="1200" i="1">
                <a:solidFill>
                  <a:schemeClr val="bg1"/>
                </a:solidFill>
              </a:rPr>
              <a:t>Droplets Precautions</a:t>
            </a:r>
          </a:p>
        </p:txBody>
      </p:sp>
      <p:sp>
        <p:nvSpPr>
          <p:cNvPr id="16" name="TextBox 15">
            <a:extLst>
              <a:ext uri="{FF2B5EF4-FFF2-40B4-BE49-F238E27FC236}">
                <a16:creationId xmlns:a16="http://schemas.microsoft.com/office/drawing/2014/main" id="{4D66FBAD-C651-81F5-E86C-A229B2FFC9F8}"/>
              </a:ext>
            </a:extLst>
          </p:cNvPr>
          <p:cNvSpPr txBox="1"/>
          <p:nvPr userDrawn="1"/>
        </p:nvSpPr>
        <p:spPr>
          <a:xfrm>
            <a:off x="9066578" y="1429897"/>
            <a:ext cx="1744195" cy="276999"/>
          </a:xfrm>
          <a:prstGeom prst="rect">
            <a:avLst/>
          </a:prstGeom>
          <a:noFill/>
        </p:spPr>
        <p:txBody>
          <a:bodyPr wrap="square" rtlCol="0">
            <a:spAutoFit/>
          </a:bodyPr>
          <a:lstStyle/>
          <a:p>
            <a:pPr algn="ctr"/>
            <a:r>
              <a:rPr lang="en-US" sz="1200" i="1">
                <a:solidFill>
                  <a:schemeClr val="bg1"/>
                </a:solidFill>
              </a:rPr>
              <a:t>Key Points</a:t>
            </a:r>
          </a:p>
        </p:txBody>
      </p:sp>
      <p:sp>
        <p:nvSpPr>
          <p:cNvPr id="17" name="TextBox 16">
            <a:extLst>
              <a:ext uri="{FF2B5EF4-FFF2-40B4-BE49-F238E27FC236}">
                <a16:creationId xmlns:a16="http://schemas.microsoft.com/office/drawing/2014/main" id="{73EA8759-8275-8ED4-A74C-4A16CCA9A21F}"/>
              </a:ext>
            </a:extLst>
          </p:cNvPr>
          <p:cNvSpPr txBox="1"/>
          <p:nvPr userDrawn="1"/>
        </p:nvSpPr>
        <p:spPr>
          <a:xfrm>
            <a:off x="5045181" y="4873413"/>
            <a:ext cx="1493520" cy="276999"/>
          </a:xfrm>
          <a:prstGeom prst="rect">
            <a:avLst/>
          </a:prstGeom>
          <a:noFill/>
        </p:spPr>
        <p:txBody>
          <a:bodyPr wrap="square" rtlCol="0">
            <a:spAutoFit/>
          </a:bodyPr>
          <a:lstStyle/>
          <a:p>
            <a:pPr algn="ctr"/>
            <a:r>
              <a:rPr lang="en-US" sz="1200" i="1">
                <a:solidFill>
                  <a:schemeClr val="bg1"/>
                </a:solidFill>
              </a:rPr>
              <a:t>Resources</a:t>
            </a:r>
          </a:p>
        </p:txBody>
      </p:sp>
      <p:sp>
        <p:nvSpPr>
          <p:cNvPr id="18" name="TextBox 17">
            <a:extLst>
              <a:ext uri="{FF2B5EF4-FFF2-40B4-BE49-F238E27FC236}">
                <a16:creationId xmlns:a16="http://schemas.microsoft.com/office/drawing/2014/main" id="{DCB01F09-E5FC-A1A9-25AE-EC5DDAEAE418}"/>
              </a:ext>
            </a:extLst>
          </p:cNvPr>
          <p:cNvSpPr txBox="1"/>
          <p:nvPr userDrawn="1"/>
        </p:nvSpPr>
        <p:spPr>
          <a:xfrm>
            <a:off x="7120043" y="4873413"/>
            <a:ext cx="1493520" cy="276999"/>
          </a:xfrm>
          <a:prstGeom prst="rect">
            <a:avLst/>
          </a:prstGeom>
          <a:noFill/>
        </p:spPr>
        <p:txBody>
          <a:bodyPr wrap="square" rtlCol="0">
            <a:spAutoFit/>
          </a:bodyPr>
          <a:lstStyle/>
          <a:p>
            <a:pPr algn="ctr"/>
            <a:r>
              <a:rPr lang="en-US" sz="1200" i="1">
                <a:solidFill>
                  <a:schemeClr val="bg1"/>
                </a:solidFill>
              </a:rPr>
              <a:t>Strategies</a:t>
            </a:r>
          </a:p>
        </p:txBody>
      </p:sp>
      <p:sp>
        <p:nvSpPr>
          <p:cNvPr id="19" name="TextBox 18">
            <a:extLst>
              <a:ext uri="{FF2B5EF4-FFF2-40B4-BE49-F238E27FC236}">
                <a16:creationId xmlns:a16="http://schemas.microsoft.com/office/drawing/2014/main" id="{4C2F80D7-288C-824E-9DA4-4FCED7168B7F}"/>
              </a:ext>
            </a:extLst>
          </p:cNvPr>
          <p:cNvSpPr txBox="1"/>
          <p:nvPr userDrawn="1"/>
        </p:nvSpPr>
        <p:spPr>
          <a:xfrm>
            <a:off x="9191915" y="4873413"/>
            <a:ext cx="1493520" cy="276999"/>
          </a:xfrm>
          <a:prstGeom prst="rect">
            <a:avLst/>
          </a:prstGeom>
          <a:noFill/>
        </p:spPr>
        <p:txBody>
          <a:bodyPr wrap="square" rtlCol="0">
            <a:spAutoFit/>
          </a:bodyPr>
          <a:lstStyle/>
          <a:p>
            <a:pPr algn="ctr"/>
            <a:r>
              <a:rPr lang="en-US" sz="1200" i="1">
                <a:solidFill>
                  <a:schemeClr val="bg1"/>
                </a:solidFill>
              </a:rPr>
              <a:t>Introduction</a:t>
            </a:r>
          </a:p>
        </p:txBody>
      </p:sp>
      <p:sp>
        <p:nvSpPr>
          <p:cNvPr id="20" name="TextBox 19">
            <a:extLst>
              <a:ext uri="{FF2B5EF4-FFF2-40B4-BE49-F238E27FC236}">
                <a16:creationId xmlns:a16="http://schemas.microsoft.com/office/drawing/2014/main" id="{76B12F89-A301-8979-1939-AAAF01910C95}"/>
              </a:ext>
            </a:extLst>
          </p:cNvPr>
          <p:cNvSpPr txBox="1"/>
          <p:nvPr userDrawn="1"/>
        </p:nvSpPr>
        <p:spPr>
          <a:xfrm>
            <a:off x="2970319" y="4873413"/>
            <a:ext cx="1493520" cy="276999"/>
          </a:xfrm>
          <a:prstGeom prst="rect">
            <a:avLst/>
          </a:prstGeom>
          <a:noFill/>
        </p:spPr>
        <p:txBody>
          <a:bodyPr wrap="square" rtlCol="0">
            <a:spAutoFit/>
          </a:bodyPr>
          <a:lstStyle/>
          <a:p>
            <a:pPr algn="ctr"/>
            <a:r>
              <a:rPr lang="en-US" sz="1200" i="1">
                <a:solidFill>
                  <a:schemeClr val="bg1"/>
                </a:solidFill>
              </a:rPr>
              <a:t>Homework</a:t>
            </a:r>
          </a:p>
        </p:txBody>
      </p:sp>
      <p:pic>
        <p:nvPicPr>
          <p:cNvPr id="21" name="Picture 20">
            <a:extLst>
              <a:ext uri="{FF2B5EF4-FFF2-40B4-BE49-F238E27FC236}">
                <a16:creationId xmlns:a16="http://schemas.microsoft.com/office/drawing/2014/main" id="{DD57B194-E49D-B4A3-A0B6-24A9D6B4B8F8}"/>
              </a:ext>
            </a:extLst>
          </p:cNvPr>
          <p:cNvPicPr>
            <a:picLocks noChangeAspect="1"/>
          </p:cNvPicPr>
          <p:nvPr userDrawn="1"/>
        </p:nvPicPr>
        <p:blipFill>
          <a:blip r:embed="rId2"/>
          <a:stretch>
            <a:fillRect/>
          </a:stretch>
        </p:blipFill>
        <p:spPr>
          <a:xfrm>
            <a:off x="5390224" y="3730413"/>
            <a:ext cx="762000" cy="1028700"/>
          </a:xfrm>
          <a:prstGeom prst="rect">
            <a:avLst/>
          </a:prstGeom>
        </p:spPr>
      </p:pic>
      <p:pic>
        <p:nvPicPr>
          <p:cNvPr id="22" name="Picture 21">
            <a:extLst>
              <a:ext uri="{FF2B5EF4-FFF2-40B4-BE49-F238E27FC236}">
                <a16:creationId xmlns:a16="http://schemas.microsoft.com/office/drawing/2014/main" id="{37E479E8-E72D-66CA-3CDD-E1369D807C9B}"/>
              </a:ext>
            </a:extLst>
          </p:cNvPr>
          <p:cNvPicPr>
            <a:picLocks noChangeAspect="1"/>
          </p:cNvPicPr>
          <p:nvPr userDrawn="1"/>
        </p:nvPicPr>
        <p:blipFill>
          <a:blip r:embed="rId3"/>
          <a:stretch>
            <a:fillRect/>
          </a:stretch>
        </p:blipFill>
        <p:spPr>
          <a:xfrm>
            <a:off x="7409938" y="3690657"/>
            <a:ext cx="863600" cy="1130300"/>
          </a:xfrm>
          <a:prstGeom prst="rect">
            <a:avLst/>
          </a:prstGeom>
        </p:spPr>
      </p:pic>
      <p:pic>
        <p:nvPicPr>
          <p:cNvPr id="23" name="Picture 22">
            <a:extLst>
              <a:ext uri="{FF2B5EF4-FFF2-40B4-BE49-F238E27FC236}">
                <a16:creationId xmlns:a16="http://schemas.microsoft.com/office/drawing/2014/main" id="{42BDF4B9-D85E-4EB6-F933-755129FF77F1}"/>
              </a:ext>
            </a:extLst>
          </p:cNvPr>
          <p:cNvPicPr>
            <a:picLocks noChangeAspect="1"/>
          </p:cNvPicPr>
          <p:nvPr userDrawn="1"/>
        </p:nvPicPr>
        <p:blipFill>
          <a:blip r:embed="rId4"/>
          <a:stretch>
            <a:fillRect/>
          </a:stretch>
        </p:blipFill>
        <p:spPr>
          <a:xfrm>
            <a:off x="9332064" y="3859470"/>
            <a:ext cx="1219200" cy="952500"/>
          </a:xfrm>
          <a:prstGeom prst="rect">
            <a:avLst/>
          </a:prstGeom>
        </p:spPr>
      </p:pic>
      <p:pic>
        <p:nvPicPr>
          <p:cNvPr id="24" name="Picture 23">
            <a:extLst>
              <a:ext uri="{FF2B5EF4-FFF2-40B4-BE49-F238E27FC236}">
                <a16:creationId xmlns:a16="http://schemas.microsoft.com/office/drawing/2014/main" id="{7BCB458F-C347-56C9-FB93-2545FFCD9EA7}"/>
              </a:ext>
            </a:extLst>
          </p:cNvPr>
          <p:cNvPicPr>
            <a:picLocks noChangeAspect="1"/>
          </p:cNvPicPr>
          <p:nvPr userDrawn="1"/>
        </p:nvPicPr>
        <p:blipFill>
          <a:blip r:embed="rId5"/>
          <a:stretch>
            <a:fillRect/>
          </a:stretch>
        </p:blipFill>
        <p:spPr>
          <a:xfrm>
            <a:off x="3276244" y="3730413"/>
            <a:ext cx="1054100" cy="1143000"/>
          </a:xfrm>
          <a:prstGeom prst="rect">
            <a:avLst/>
          </a:prstGeom>
        </p:spPr>
      </p:pic>
      <p:pic>
        <p:nvPicPr>
          <p:cNvPr id="25" name="Picture 24">
            <a:extLst>
              <a:ext uri="{FF2B5EF4-FFF2-40B4-BE49-F238E27FC236}">
                <a16:creationId xmlns:a16="http://schemas.microsoft.com/office/drawing/2014/main" id="{E8AB9FF9-845B-DA5F-8374-1D3687938180}"/>
              </a:ext>
            </a:extLst>
          </p:cNvPr>
          <p:cNvPicPr>
            <a:picLocks noChangeAspect="1"/>
          </p:cNvPicPr>
          <p:nvPr userDrawn="1"/>
        </p:nvPicPr>
        <p:blipFill>
          <a:blip r:embed="rId6"/>
          <a:stretch>
            <a:fillRect/>
          </a:stretch>
        </p:blipFill>
        <p:spPr>
          <a:xfrm>
            <a:off x="934032" y="3593287"/>
            <a:ext cx="1358900" cy="1308100"/>
          </a:xfrm>
          <a:prstGeom prst="rect">
            <a:avLst/>
          </a:prstGeom>
        </p:spPr>
      </p:pic>
      <p:pic>
        <p:nvPicPr>
          <p:cNvPr id="26" name="Picture 25">
            <a:extLst>
              <a:ext uri="{FF2B5EF4-FFF2-40B4-BE49-F238E27FC236}">
                <a16:creationId xmlns:a16="http://schemas.microsoft.com/office/drawing/2014/main" id="{E4F8BBC3-D9A5-A95C-C0C2-4AE872CFDC4B}"/>
              </a:ext>
            </a:extLst>
          </p:cNvPr>
          <p:cNvPicPr>
            <a:picLocks noChangeAspect="1"/>
          </p:cNvPicPr>
          <p:nvPr userDrawn="1"/>
        </p:nvPicPr>
        <p:blipFill>
          <a:blip r:embed="rId7"/>
          <a:stretch>
            <a:fillRect/>
          </a:stretch>
        </p:blipFill>
        <p:spPr>
          <a:xfrm>
            <a:off x="893980" y="1819655"/>
            <a:ext cx="1231900" cy="1104900"/>
          </a:xfrm>
          <a:prstGeom prst="rect">
            <a:avLst/>
          </a:prstGeom>
        </p:spPr>
      </p:pic>
      <p:pic>
        <p:nvPicPr>
          <p:cNvPr id="27" name="Picture 26">
            <a:extLst>
              <a:ext uri="{FF2B5EF4-FFF2-40B4-BE49-F238E27FC236}">
                <a16:creationId xmlns:a16="http://schemas.microsoft.com/office/drawing/2014/main" id="{C85B48CC-385D-6492-269D-DE46975D7994}"/>
              </a:ext>
            </a:extLst>
          </p:cNvPr>
          <p:cNvPicPr>
            <a:picLocks noChangeAspect="1"/>
          </p:cNvPicPr>
          <p:nvPr userDrawn="1"/>
        </p:nvPicPr>
        <p:blipFill>
          <a:blip r:embed="rId8"/>
          <a:stretch>
            <a:fillRect/>
          </a:stretch>
        </p:blipFill>
        <p:spPr>
          <a:xfrm>
            <a:off x="2994674" y="1819655"/>
            <a:ext cx="1231900" cy="1104900"/>
          </a:xfrm>
          <a:prstGeom prst="rect">
            <a:avLst/>
          </a:prstGeom>
        </p:spPr>
      </p:pic>
      <p:pic>
        <p:nvPicPr>
          <p:cNvPr id="28" name="Picture 27">
            <a:extLst>
              <a:ext uri="{FF2B5EF4-FFF2-40B4-BE49-F238E27FC236}">
                <a16:creationId xmlns:a16="http://schemas.microsoft.com/office/drawing/2014/main" id="{A56625BE-5F25-A240-D685-13557E0FBFD7}"/>
              </a:ext>
            </a:extLst>
          </p:cNvPr>
          <p:cNvPicPr>
            <a:picLocks noChangeAspect="1"/>
          </p:cNvPicPr>
          <p:nvPr userDrawn="1"/>
        </p:nvPicPr>
        <p:blipFill>
          <a:blip r:embed="rId9"/>
          <a:stretch>
            <a:fillRect/>
          </a:stretch>
        </p:blipFill>
        <p:spPr>
          <a:xfrm>
            <a:off x="5095368" y="1819655"/>
            <a:ext cx="1231900" cy="1104900"/>
          </a:xfrm>
          <a:prstGeom prst="rect">
            <a:avLst/>
          </a:prstGeom>
        </p:spPr>
      </p:pic>
      <p:pic>
        <p:nvPicPr>
          <p:cNvPr id="29" name="Picture 28">
            <a:extLst>
              <a:ext uri="{FF2B5EF4-FFF2-40B4-BE49-F238E27FC236}">
                <a16:creationId xmlns:a16="http://schemas.microsoft.com/office/drawing/2014/main" id="{75AACE8A-C798-A449-B0F8-332D6554F7E2}"/>
              </a:ext>
            </a:extLst>
          </p:cNvPr>
          <p:cNvPicPr>
            <a:picLocks noChangeAspect="1"/>
          </p:cNvPicPr>
          <p:nvPr userDrawn="1"/>
        </p:nvPicPr>
        <p:blipFill>
          <a:blip r:embed="rId10"/>
          <a:stretch>
            <a:fillRect/>
          </a:stretch>
        </p:blipFill>
        <p:spPr>
          <a:xfrm>
            <a:off x="7196062" y="1819655"/>
            <a:ext cx="1231900" cy="1104900"/>
          </a:xfrm>
          <a:prstGeom prst="rect">
            <a:avLst/>
          </a:prstGeom>
        </p:spPr>
      </p:pic>
      <p:pic>
        <p:nvPicPr>
          <p:cNvPr id="30" name="Picture 29">
            <a:extLst>
              <a:ext uri="{FF2B5EF4-FFF2-40B4-BE49-F238E27FC236}">
                <a16:creationId xmlns:a16="http://schemas.microsoft.com/office/drawing/2014/main" id="{D549B17A-B138-5539-8B69-DC105CB3B314}"/>
              </a:ext>
            </a:extLst>
          </p:cNvPr>
          <p:cNvPicPr>
            <a:picLocks noChangeAspect="1"/>
          </p:cNvPicPr>
          <p:nvPr userDrawn="1"/>
        </p:nvPicPr>
        <p:blipFill>
          <a:blip r:embed="rId11"/>
          <a:stretch>
            <a:fillRect/>
          </a:stretch>
        </p:blipFill>
        <p:spPr>
          <a:xfrm>
            <a:off x="9296756" y="1819655"/>
            <a:ext cx="1231900" cy="1104900"/>
          </a:xfrm>
          <a:prstGeom prst="rect">
            <a:avLst/>
          </a:prstGeom>
        </p:spPr>
      </p:pic>
      <p:pic>
        <p:nvPicPr>
          <p:cNvPr id="31" name="Picture 30">
            <a:extLst>
              <a:ext uri="{FF2B5EF4-FFF2-40B4-BE49-F238E27FC236}">
                <a16:creationId xmlns:a16="http://schemas.microsoft.com/office/drawing/2014/main" id="{777E8C65-8F56-3688-9F1A-259CA2668502}"/>
              </a:ext>
            </a:extLst>
          </p:cNvPr>
          <p:cNvPicPr>
            <a:picLocks noChangeAspect="1"/>
          </p:cNvPicPr>
          <p:nvPr userDrawn="1"/>
        </p:nvPicPr>
        <p:blipFill>
          <a:blip r:embed="rId12"/>
          <a:stretch>
            <a:fillRect/>
          </a:stretch>
        </p:blipFill>
        <p:spPr>
          <a:xfrm>
            <a:off x="9451873" y="234068"/>
            <a:ext cx="1358900" cy="889000"/>
          </a:xfrm>
          <a:prstGeom prst="rect">
            <a:avLst/>
          </a:prstGeom>
        </p:spPr>
      </p:pic>
      <p:pic>
        <p:nvPicPr>
          <p:cNvPr id="32" name="Picture 31">
            <a:extLst>
              <a:ext uri="{FF2B5EF4-FFF2-40B4-BE49-F238E27FC236}">
                <a16:creationId xmlns:a16="http://schemas.microsoft.com/office/drawing/2014/main" id="{006A906E-7233-B625-D6E6-E35FF21228D1}"/>
              </a:ext>
            </a:extLst>
          </p:cNvPr>
          <p:cNvPicPr>
            <a:picLocks noChangeAspect="1"/>
          </p:cNvPicPr>
          <p:nvPr userDrawn="1"/>
        </p:nvPicPr>
        <p:blipFill>
          <a:blip r:embed="rId13"/>
          <a:stretch>
            <a:fillRect/>
          </a:stretch>
        </p:blipFill>
        <p:spPr>
          <a:xfrm>
            <a:off x="7122699" y="281724"/>
            <a:ext cx="1066800" cy="1003300"/>
          </a:xfrm>
          <a:prstGeom prst="rect">
            <a:avLst/>
          </a:prstGeom>
        </p:spPr>
      </p:pic>
      <p:pic>
        <p:nvPicPr>
          <p:cNvPr id="33" name="Picture 32">
            <a:extLst>
              <a:ext uri="{FF2B5EF4-FFF2-40B4-BE49-F238E27FC236}">
                <a16:creationId xmlns:a16="http://schemas.microsoft.com/office/drawing/2014/main" id="{F0B2299C-8EE3-6B1D-6C40-44B48FCCB14E}"/>
              </a:ext>
            </a:extLst>
          </p:cNvPr>
          <p:cNvPicPr>
            <a:picLocks noChangeAspect="1"/>
          </p:cNvPicPr>
          <p:nvPr userDrawn="1"/>
        </p:nvPicPr>
        <p:blipFill>
          <a:blip r:embed="rId14"/>
          <a:stretch>
            <a:fillRect/>
          </a:stretch>
        </p:blipFill>
        <p:spPr>
          <a:xfrm>
            <a:off x="5146168" y="205487"/>
            <a:ext cx="1130300" cy="1117600"/>
          </a:xfrm>
          <a:prstGeom prst="rect">
            <a:avLst/>
          </a:prstGeom>
        </p:spPr>
      </p:pic>
      <p:pic>
        <p:nvPicPr>
          <p:cNvPr id="34" name="Picture 33">
            <a:extLst>
              <a:ext uri="{FF2B5EF4-FFF2-40B4-BE49-F238E27FC236}">
                <a16:creationId xmlns:a16="http://schemas.microsoft.com/office/drawing/2014/main" id="{79921FF5-2D1F-0B01-92CC-45184046ECCB}"/>
              </a:ext>
            </a:extLst>
          </p:cNvPr>
          <p:cNvPicPr>
            <a:picLocks noChangeAspect="1"/>
          </p:cNvPicPr>
          <p:nvPr userDrawn="1"/>
        </p:nvPicPr>
        <p:blipFill>
          <a:blip r:embed="rId15"/>
          <a:stretch>
            <a:fillRect/>
          </a:stretch>
        </p:blipFill>
        <p:spPr>
          <a:xfrm>
            <a:off x="3115324" y="205524"/>
            <a:ext cx="990600" cy="1155700"/>
          </a:xfrm>
          <a:prstGeom prst="rect">
            <a:avLst/>
          </a:prstGeom>
        </p:spPr>
      </p:pic>
      <p:pic>
        <p:nvPicPr>
          <p:cNvPr id="35" name="Picture 34">
            <a:extLst>
              <a:ext uri="{FF2B5EF4-FFF2-40B4-BE49-F238E27FC236}">
                <a16:creationId xmlns:a16="http://schemas.microsoft.com/office/drawing/2014/main" id="{153A7477-14B4-EF91-A207-8D426AF35768}"/>
              </a:ext>
            </a:extLst>
          </p:cNvPr>
          <p:cNvPicPr>
            <a:picLocks noChangeAspect="1"/>
          </p:cNvPicPr>
          <p:nvPr userDrawn="1"/>
        </p:nvPicPr>
        <p:blipFill>
          <a:blip r:embed="rId16"/>
          <a:stretch>
            <a:fillRect/>
          </a:stretch>
        </p:blipFill>
        <p:spPr>
          <a:xfrm>
            <a:off x="1059080" y="136525"/>
            <a:ext cx="901700" cy="1181100"/>
          </a:xfrm>
          <a:prstGeom prst="rect">
            <a:avLst/>
          </a:prstGeom>
        </p:spPr>
      </p:pic>
      <p:pic>
        <p:nvPicPr>
          <p:cNvPr id="36" name="Picture 35">
            <a:extLst>
              <a:ext uri="{FF2B5EF4-FFF2-40B4-BE49-F238E27FC236}">
                <a16:creationId xmlns:a16="http://schemas.microsoft.com/office/drawing/2014/main" id="{A648BD6F-84DF-C6FB-922E-BA0437D28417}"/>
              </a:ext>
            </a:extLst>
          </p:cNvPr>
          <p:cNvPicPr>
            <a:picLocks noChangeAspect="1"/>
          </p:cNvPicPr>
          <p:nvPr userDrawn="1"/>
        </p:nvPicPr>
        <p:blipFill>
          <a:blip r:embed="rId17"/>
          <a:stretch>
            <a:fillRect/>
          </a:stretch>
        </p:blipFill>
        <p:spPr>
          <a:xfrm>
            <a:off x="2263190" y="5245578"/>
            <a:ext cx="1104900" cy="1104900"/>
          </a:xfrm>
          <a:prstGeom prst="rect">
            <a:avLst/>
          </a:prstGeom>
        </p:spPr>
      </p:pic>
      <p:sp>
        <p:nvSpPr>
          <p:cNvPr id="38" name="TextBox 37">
            <a:extLst>
              <a:ext uri="{FF2B5EF4-FFF2-40B4-BE49-F238E27FC236}">
                <a16:creationId xmlns:a16="http://schemas.microsoft.com/office/drawing/2014/main" id="{6A965A50-4810-C6C7-EB34-8ACD958421CA}"/>
              </a:ext>
            </a:extLst>
          </p:cNvPr>
          <p:cNvSpPr txBox="1"/>
          <p:nvPr userDrawn="1"/>
        </p:nvSpPr>
        <p:spPr>
          <a:xfrm>
            <a:off x="2068880" y="6360003"/>
            <a:ext cx="1493520" cy="276999"/>
          </a:xfrm>
          <a:prstGeom prst="rect">
            <a:avLst/>
          </a:prstGeom>
          <a:noFill/>
        </p:spPr>
        <p:txBody>
          <a:bodyPr wrap="square" rtlCol="0">
            <a:spAutoFit/>
          </a:bodyPr>
          <a:lstStyle/>
          <a:p>
            <a:pPr algn="ctr"/>
            <a:r>
              <a:rPr lang="en-US" sz="1200" i="1">
                <a:solidFill>
                  <a:schemeClr val="bg1"/>
                </a:solidFill>
              </a:rPr>
              <a:t>Infection Control</a:t>
            </a:r>
          </a:p>
        </p:txBody>
      </p:sp>
    </p:spTree>
    <p:extLst>
      <p:ext uri="{BB962C8B-B14F-4D97-AF65-F5344CB8AC3E}">
        <p14:creationId xmlns:p14="http://schemas.microsoft.com/office/powerpoint/2010/main" val="18928577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0235E9D-8093-C5BE-4664-89AB11B8C088}"/>
              </a:ext>
            </a:extLst>
          </p:cNvPr>
          <p:cNvSpPr txBox="1"/>
          <p:nvPr userDrawn="1"/>
        </p:nvSpPr>
        <p:spPr>
          <a:xfrm>
            <a:off x="846652" y="1429897"/>
            <a:ext cx="1493520" cy="276999"/>
          </a:xfrm>
          <a:prstGeom prst="rect">
            <a:avLst/>
          </a:prstGeom>
          <a:noFill/>
        </p:spPr>
        <p:txBody>
          <a:bodyPr wrap="square" rtlCol="0">
            <a:spAutoFit/>
          </a:bodyPr>
          <a:lstStyle/>
          <a:p>
            <a:pPr algn="ctr"/>
            <a:r>
              <a:rPr lang="en-US" sz="1200" i="1">
                <a:solidFill>
                  <a:srgbClr val="225F92"/>
                </a:solidFill>
              </a:rPr>
              <a:t>Objectives</a:t>
            </a:r>
          </a:p>
        </p:txBody>
      </p:sp>
      <p:sp>
        <p:nvSpPr>
          <p:cNvPr id="12" name="TextBox 11">
            <a:extLst>
              <a:ext uri="{FF2B5EF4-FFF2-40B4-BE49-F238E27FC236}">
                <a16:creationId xmlns:a16="http://schemas.microsoft.com/office/drawing/2014/main" id="{EF2B1FCA-545D-A5CA-6EB3-13BEC25F7DF5}"/>
              </a:ext>
            </a:extLst>
          </p:cNvPr>
          <p:cNvSpPr txBox="1"/>
          <p:nvPr userDrawn="1"/>
        </p:nvSpPr>
        <p:spPr>
          <a:xfrm>
            <a:off x="2901634" y="1429897"/>
            <a:ext cx="1493520" cy="276999"/>
          </a:xfrm>
          <a:prstGeom prst="rect">
            <a:avLst/>
          </a:prstGeom>
          <a:noFill/>
        </p:spPr>
        <p:txBody>
          <a:bodyPr wrap="square" rtlCol="0">
            <a:spAutoFit/>
          </a:bodyPr>
          <a:lstStyle/>
          <a:p>
            <a:pPr algn="ctr"/>
            <a:r>
              <a:rPr lang="en-US" sz="1200" i="1">
                <a:solidFill>
                  <a:srgbClr val="225F92"/>
                </a:solidFill>
              </a:rPr>
              <a:t>Huddles</a:t>
            </a:r>
          </a:p>
        </p:txBody>
      </p:sp>
      <p:sp>
        <p:nvSpPr>
          <p:cNvPr id="13" name="TextBox 12">
            <a:extLst>
              <a:ext uri="{FF2B5EF4-FFF2-40B4-BE49-F238E27FC236}">
                <a16:creationId xmlns:a16="http://schemas.microsoft.com/office/drawing/2014/main" id="{BC163B86-F2A8-6BC5-E46A-94B6CDFFC859}"/>
              </a:ext>
            </a:extLst>
          </p:cNvPr>
          <p:cNvSpPr txBox="1"/>
          <p:nvPr userDrawn="1"/>
        </p:nvSpPr>
        <p:spPr>
          <a:xfrm>
            <a:off x="4956616" y="1429897"/>
            <a:ext cx="1493520" cy="276999"/>
          </a:xfrm>
          <a:prstGeom prst="rect">
            <a:avLst/>
          </a:prstGeom>
          <a:noFill/>
        </p:spPr>
        <p:txBody>
          <a:bodyPr wrap="square" rtlCol="0">
            <a:spAutoFit/>
          </a:bodyPr>
          <a:lstStyle/>
          <a:p>
            <a:pPr algn="ctr"/>
            <a:r>
              <a:rPr lang="en-US" sz="1200" i="1">
                <a:solidFill>
                  <a:srgbClr val="225F92"/>
                </a:solidFill>
              </a:rPr>
              <a:t>Coaching</a:t>
            </a:r>
          </a:p>
        </p:txBody>
      </p:sp>
      <p:sp>
        <p:nvSpPr>
          <p:cNvPr id="14" name="TextBox 13">
            <a:extLst>
              <a:ext uri="{FF2B5EF4-FFF2-40B4-BE49-F238E27FC236}">
                <a16:creationId xmlns:a16="http://schemas.microsoft.com/office/drawing/2014/main" id="{F3A17B55-36D8-CCC8-B49D-5D0317EE50AD}"/>
              </a:ext>
            </a:extLst>
          </p:cNvPr>
          <p:cNvSpPr txBox="1"/>
          <p:nvPr userDrawn="1"/>
        </p:nvSpPr>
        <p:spPr>
          <a:xfrm>
            <a:off x="7011598" y="1429897"/>
            <a:ext cx="1493520" cy="276999"/>
          </a:xfrm>
          <a:prstGeom prst="rect">
            <a:avLst/>
          </a:prstGeom>
          <a:noFill/>
        </p:spPr>
        <p:txBody>
          <a:bodyPr wrap="square" rtlCol="0">
            <a:spAutoFit/>
          </a:bodyPr>
          <a:lstStyle/>
          <a:p>
            <a:pPr algn="ctr"/>
            <a:r>
              <a:rPr lang="en-US" sz="1200" i="1">
                <a:solidFill>
                  <a:srgbClr val="225F92"/>
                </a:solidFill>
              </a:rPr>
              <a:t>PPE</a:t>
            </a:r>
          </a:p>
        </p:txBody>
      </p:sp>
      <p:sp>
        <p:nvSpPr>
          <p:cNvPr id="15" name="TextBox 14">
            <a:extLst>
              <a:ext uri="{FF2B5EF4-FFF2-40B4-BE49-F238E27FC236}">
                <a16:creationId xmlns:a16="http://schemas.microsoft.com/office/drawing/2014/main" id="{A9BBBFF4-1DF8-C116-4B7D-1679C3AF5371}"/>
              </a:ext>
            </a:extLst>
          </p:cNvPr>
          <p:cNvSpPr txBox="1"/>
          <p:nvPr userDrawn="1"/>
        </p:nvSpPr>
        <p:spPr>
          <a:xfrm>
            <a:off x="656209" y="3016889"/>
            <a:ext cx="1744195" cy="276999"/>
          </a:xfrm>
          <a:prstGeom prst="rect">
            <a:avLst/>
          </a:prstGeom>
          <a:noFill/>
        </p:spPr>
        <p:txBody>
          <a:bodyPr wrap="square" rtlCol="0">
            <a:spAutoFit/>
          </a:bodyPr>
          <a:lstStyle/>
          <a:p>
            <a:pPr algn="ctr"/>
            <a:r>
              <a:rPr lang="en-US" sz="1200" i="1">
                <a:solidFill>
                  <a:srgbClr val="225F92"/>
                </a:solidFill>
              </a:rPr>
              <a:t>Precautions</a:t>
            </a:r>
          </a:p>
        </p:txBody>
      </p:sp>
      <p:sp>
        <p:nvSpPr>
          <p:cNvPr id="16" name="TextBox 15">
            <a:extLst>
              <a:ext uri="{FF2B5EF4-FFF2-40B4-BE49-F238E27FC236}">
                <a16:creationId xmlns:a16="http://schemas.microsoft.com/office/drawing/2014/main" id="{1C71F2D9-8BDA-0EC5-9391-682ADBDBA89B}"/>
              </a:ext>
            </a:extLst>
          </p:cNvPr>
          <p:cNvSpPr txBox="1"/>
          <p:nvPr userDrawn="1"/>
        </p:nvSpPr>
        <p:spPr>
          <a:xfrm>
            <a:off x="2978142" y="2924557"/>
            <a:ext cx="1493520" cy="461665"/>
          </a:xfrm>
          <a:prstGeom prst="rect">
            <a:avLst/>
          </a:prstGeom>
          <a:noFill/>
        </p:spPr>
        <p:txBody>
          <a:bodyPr wrap="square" rtlCol="0">
            <a:spAutoFit/>
          </a:bodyPr>
          <a:lstStyle/>
          <a:p>
            <a:pPr algn="ctr"/>
            <a:r>
              <a:rPr lang="en-US" sz="1200" i="1">
                <a:solidFill>
                  <a:srgbClr val="225F92"/>
                </a:solidFill>
              </a:rPr>
              <a:t>Airborne Precautions</a:t>
            </a:r>
          </a:p>
        </p:txBody>
      </p:sp>
      <p:sp>
        <p:nvSpPr>
          <p:cNvPr id="17" name="TextBox 16">
            <a:extLst>
              <a:ext uri="{FF2B5EF4-FFF2-40B4-BE49-F238E27FC236}">
                <a16:creationId xmlns:a16="http://schemas.microsoft.com/office/drawing/2014/main" id="{02109EA5-78B6-6202-F605-5790E4E286F5}"/>
              </a:ext>
            </a:extLst>
          </p:cNvPr>
          <p:cNvSpPr txBox="1"/>
          <p:nvPr userDrawn="1"/>
        </p:nvSpPr>
        <p:spPr>
          <a:xfrm>
            <a:off x="9191915" y="2924557"/>
            <a:ext cx="1493520" cy="461665"/>
          </a:xfrm>
          <a:prstGeom prst="rect">
            <a:avLst/>
          </a:prstGeom>
          <a:noFill/>
        </p:spPr>
        <p:txBody>
          <a:bodyPr wrap="square" rtlCol="0">
            <a:spAutoFit/>
          </a:bodyPr>
          <a:lstStyle/>
          <a:p>
            <a:pPr algn="ctr"/>
            <a:r>
              <a:rPr lang="en-US" sz="1200" i="1">
                <a:solidFill>
                  <a:srgbClr val="225F92"/>
                </a:solidFill>
              </a:rPr>
              <a:t>Enhanced Barrier </a:t>
            </a:r>
          </a:p>
          <a:p>
            <a:pPr algn="ctr"/>
            <a:r>
              <a:rPr lang="en-US" sz="1200" i="1">
                <a:solidFill>
                  <a:srgbClr val="225F92"/>
                </a:solidFill>
              </a:rPr>
              <a:t>Precautions</a:t>
            </a:r>
          </a:p>
        </p:txBody>
      </p:sp>
      <p:sp>
        <p:nvSpPr>
          <p:cNvPr id="18" name="TextBox 17">
            <a:extLst>
              <a:ext uri="{FF2B5EF4-FFF2-40B4-BE49-F238E27FC236}">
                <a16:creationId xmlns:a16="http://schemas.microsoft.com/office/drawing/2014/main" id="{AF8E673E-8384-AB0A-1D89-788EDEFA86EA}"/>
              </a:ext>
            </a:extLst>
          </p:cNvPr>
          <p:cNvSpPr txBox="1"/>
          <p:nvPr userDrawn="1"/>
        </p:nvSpPr>
        <p:spPr>
          <a:xfrm>
            <a:off x="7120658" y="2924557"/>
            <a:ext cx="1493520" cy="646331"/>
          </a:xfrm>
          <a:prstGeom prst="rect">
            <a:avLst/>
          </a:prstGeom>
          <a:noFill/>
        </p:spPr>
        <p:txBody>
          <a:bodyPr wrap="square" rtlCol="0">
            <a:spAutoFit/>
          </a:bodyPr>
          <a:lstStyle/>
          <a:p>
            <a:pPr algn="ctr"/>
            <a:r>
              <a:rPr lang="en-US" sz="1200" i="1">
                <a:solidFill>
                  <a:srgbClr val="225F92"/>
                </a:solidFill>
              </a:rPr>
              <a:t>Dirty Hands/Contact/</a:t>
            </a:r>
          </a:p>
          <a:p>
            <a:pPr algn="ctr"/>
            <a:r>
              <a:rPr lang="en-US" sz="1200" i="1">
                <a:solidFill>
                  <a:srgbClr val="225F92"/>
                </a:solidFill>
              </a:rPr>
              <a:t>Precautions</a:t>
            </a:r>
          </a:p>
        </p:txBody>
      </p:sp>
      <p:sp>
        <p:nvSpPr>
          <p:cNvPr id="19" name="TextBox 18">
            <a:extLst>
              <a:ext uri="{FF2B5EF4-FFF2-40B4-BE49-F238E27FC236}">
                <a16:creationId xmlns:a16="http://schemas.microsoft.com/office/drawing/2014/main" id="{C01C36F2-3CF7-66B4-22C6-492C5C398766}"/>
              </a:ext>
            </a:extLst>
          </p:cNvPr>
          <p:cNvSpPr txBox="1"/>
          <p:nvPr userDrawn="1"/>
        </p:nvSpPr>
        <p:spPr>
          <a:xfrm>
            <a:off x="895457" y="4873413"/>
            <a:ext cx="1493520" cy="276999"/>
          </a:xfrm>
          <a:prstGeom prst="rect">
            <a:avLst/>
          </a:prstGeom>
          <a:noFill/>
        </p:spPr>
        <p:txBody>
          <a:bodyPr wrap="square" rtlCol="0">
            <a:spAutoFit/>
          </a:bodyPr>
          <a:lstStyle/>
          <a:p>
            <a:pPr algn="ctr"/>
            <a:r>
              <a:rPr lang="en-US" sz="1200" i="1">
                <a:solidFill>
                  <a:srgbClr val="225F92"/>
                </a:solidFill>
              </a:rPr>
              <a:t>Breakout Groups</a:t>
            </a:r>
          </a:p>
        </p:txBody>
      </p:sp>
      <p:sp>
        <p:nvSpPr>
          <p:cNvPr id="20" name="TextBox 19">
            <a:extLst>
              <a:ext uri="{FF2B5EF4-FFF2-40B4-BE49-F238E27FC236}">
                <a16:creationId xmlns:a16="http://schemas.microsoft.com/office/drawing/2014/main" id="{EDD860AA-23C7-BB1D-FFFF-458E76EA38C5}"/>
              </a:ext>
            </a:extLst>
          </p:cNvPr>
          <p:cNvSpPr txBox="1"/>
          <p:nvPr userDrawn="1"/>
        </p:nvSpPr>
        <p:spPr>
          <a:xfrm>
            <a:off x="5049400" y="2924557"/>
            <a:ext cx="1493520" cy="461665"/>
          </a:xfrm>
          <a:prstGeom prst="rect">
            <a:avLst/>
          </a:prstGeom>
          <a:noFill/>
        </p:spPr>
        <p:txBody>
          <a:bodyPr wrap="square" rtlCol="0">
            <a:spAutoFit/>
          </a:bodyPr>
          <a:lstStyle/>
          <a:p>
            <a:pPr algn="ctr"/>
            <a:r>
              <a:rPr lang="en-US" sz="1200" i="1">
                <a:solidFill>
                  <a:srgbClr val="225F92"/>
                </a:solidFill>
              </a:rPr>
              <a:t>Droplets Precautions</a:t>
            </a:r>
          </a:p>
        </p:txBody>
      </p:sp>
      <p:sp>
        <p:nvSpPr>
          <p:cNvPr id="21" name="TextBox 20">
            <a:extLst>
              <a:ext uri="{FF2B5EF4-FFF2-40B4-BE49-F238E27FC236}">
                <a16:creationId xmlns:a16="http://schemas.microsoft.com/office/drawing/2014/main" id="{01832788-EF28-12BE-240C-57AECF7BB321}"/>
              </a:ext>
            </a:extLst>
          </p:cNvPr>
          <p:cNvSpPr txBox="1"/>
          <p:nvPr userDrawn="1"/>
        </p:nvSpPr>
        <p:spPr>
          <a:xfrm>
            <a:off x="9066578" y="1429897"/>
            <a:ext cx="1744195" cy="276999"/>
          </a:xfrm>
          <a:prstGeom prst="rect">
            <a:avLst/>
          </a:prstGeom>
          <a:noFill/>
        </p:spPr>
        <p:txBody>
          <a:bodyPr wrap="square" rtlCol="0">
            <a:spAutoFit/>
          </a:bodyPr>
          <a:lstStyle/>
          <a:p>
            <a:pPr algn="ctr"/>
            <a:r>
              <a:rPr lang="en-US" sz="1200" i="1">
                <a:solidFill>
                  <a:srgbClr val="225F92"/>
                </a:solidFill>
              </a:rPr>
              <a:t>Key Points</a:t>
            </a:r>
          </a:p>
        </p:txBody>
      </p:sp>
      <p:sp>
        <p:nvSpPr>
          <p:cNvPr id="22" name="TextBox 21">
            <a:extLst>
              <a:ext uri="{FF2B5EF4-FFF2-40B4-BE49-F238E27FC236}">
                <a16:creationId xmlns:a16="http://schemas.microsoft.com/office/drawing/2014/main" id="{A8AA7BEC-3C38-8E9D-4AAD-F8C536520993}"/>
              </a:ext>
            </a:extLst>
          </p:cNvPr>
          <p:cNvSpPr txBox="1"/>
          <p:nvPr userDrawn="1"/>
        </p:nvSpPr>
        <p:spPr>
          <a:xfrm>
            <a:off x="5045181" y="4873413"/>
            <a:ext cx="1493520" cy="276999"/>
          </a:xfrm>
          <a:prstGeom prst="rect">
            <a:avLst/>
          </a:prstGeom>
          <a:noFill/>
        </p:spPr>
        <p:txBody>
          <a:bodyPr wrap="square" rtlCol="0">
            <a:spAutoFit/>
          </a:bodyPr>
          <a:lstStyle/>
          <a:p>
            <a:pPr algn="ctr"/>
            <a:r>
              <a:rPr lang="en-US" sz="1200" i="1">
                <a:solidFill>
                  <a:srgbClr val="225F92"/>
                </a:solidFill>
              </a:rPr>
              <a:t>Resources</a:t>
            </a:r>
          </a:p>
        </p:txBody>
      </p:sp>
      <p:sp>
        <p:nvSpPr>
          <p:cNvPr id="23" name="TextBox 22">
            <a:extLst>
              <a:ext uri="{FF2B5EF4-FFF2-40B4-BE49-F238E27FC236}">
                <a16:creationId xmlns:a16="http://schemas.microsoft.com/office/drawing/2014/main" id="{9207600D-DF22-11BD-307D-E515CE51F375}"/>
              </a:ext>
            </a:extLst>
          </p:cNvPr>
          <p:cNvSpPr txBox="1"/>
          <p:nvPr userDrawn="1"/>
        </p:nvSpPr>
        <p:spPr>
          <a:xfrm>
            <a:off x="7120043" y="4873413"/>
            <a:ext cx="1493520" cy="276999"/>
          </a:xfrm>
          <a:prstGeom prst="rect">
            <a:avLst/>
          </a:prstGeom>
          <a:noFill/>
        </p:spPr>
        <p:txBody>
          <a:bodyPr wrap="square" rtlCol="0">
            <a:spAutoFit/>
          </a:bodyPr>
          <a:lstStyle/>
          <a:p>
            <a:pPr algn="ctr"/>
            <a:r>
              <a:rPr lang="en-US" sz="1200" i="1">
                <a:solidFill>
                  <a:srgbClr val="225F92"/>
                </a:solidFill>
              </a:rPr>
              <a:t>Strategies</a:t>
            </a:r>
          </a:p>
        </p:txBody>
      </p:sp>
      <p:sp>
        <p:nvSpPr>
          <p:cNvPr id="24" name="TextBox 23">
            <a:extLst>
              <a:ext uri="{FF2B5EF4-FFF2-40B4-BE49-F238E27FC236}">
                <a16:creationId xmlns:a16="http://schemas.microsoft.com/office/drawing/2014/main" id="{7D653449-4D82-5FEB-AF41-C26417EE7750}"/>
              </a:ext>
            </a:extLst>
          </p:cNvPr>
          <p:cNvSpPr txBox="1"/>
          <p:nvPr userDrawn="1"/>
        </p:nvSpPr>
        <p:spPr>
          <a:xfrm>
            <a:off x="9191915" y="4873413"/>
            <a:ext cx="1493520" cy="276999"/>
          </a:xfrm>
          <a:prstGeom prst="rect">
            <a:avLst/>
          </a:prstGeom>
          <a:noFill/>
        </p:spPr>
        <p:txBody>
          <a:bodyPr wrap="square" rtlCol="0">
            <a:spAutoFit/>
          </a:bodyPr>
          <a:lstStyle/>
          <a:p>
            <a:pPr algn="ctr"/>
            <a:r>
              <a:rPr lang="en-US" sz="1200" i="1">
                <a:solidFill>
                  <a:srgbClr val="225F92"/>
                </a:solidFill>
              </a:rPr>
              <a:t>Introduction</a:t>
            </a:r>
          </a:p>
        </p:txBody>
      </p:sp>
      <p:sp>
        <p:nvSpPr>
          <p:cNvPr id="25" name="TextBox 24">
            <a:extLst>
              <a:ext uri="{FF2B5EF4-FFF2-40B4-BE49-F238E27FC236}">
                <a16:creationId xmlns:a16="http://schemas.microsoft.com/office/drawing/2014/main" id="{34C4814D-0AC6-2047-FCB7-FC4292AE9DEF}"/>
              </a:ext>
            </a:extLst>
          </p:cNvPr>
          <p:cNvSpPr txBox="1"/>
          <p:nvPr userDrawn="1"/>
        </p:nvSpPr>
        <p:spPr>
          <a:xfrm>
            <a:off x="2970319" y="4873413"/>
            <a:ext cx="1493520" cy="276999"/>
          </a:xfrm>
          <a:prstGeom prst="rect">
            <a:avLst/>
          </a:prstGeom>
          <a:noFill/>
        </p:spPr>
        <p:txBody>
          <a:bodyPr wrap="square" rtlCol="0">
            <a:spAutoFit/>
          </a:bodyPr>
          <a:lstStyle/>
          <a:p>
            <a:pPr algn="ctr"/>
            <a:r>
              <a:rPr lang="en-US" sz="1200" i="1">
                <a:solidFill>
                  <a:srgbClr val="225F92"/>
                </a:solidFill>
              </a:rPr>
              <a:t>Homework</a:t>
            </a:r>
          </a:p>
        </p:txBody>
      </p:sp>
      <p:sp>
        <p:nvSpPr>
          <p:cNvPr id="26" name="TextBox 25">
            <a:extLst>
              <a:ext uri="{FF2B5EF4-FFF2-40B4-BE49-F238E27FC236}">
                <a16:creationId xmlns:a16="http://schemas.microsoft.com/office/drawing/2014/main" id="{70E04D66-B322-8AD0-A864-D70835AEAD0E}"/>
              </a:ext>
            </a:extLst>
          </p:cNvPr>
          <p:cNvSpPr txBox="1"/>
          <p:nvPr userDrawn="1"/>
        </p:nvSpPr>
        <p:spPr>
          <a:xfrm>
            <a:off x="2068880" y="6360003"/>
            <a:ext cx="1493520" cy="276999"/>
          </a:xfrm>
          <a:prstGeom prst="rect">
            <a:avLst/>
          </a:prstGeom>
          <a:noFill/>
        </p:spPr>
        <p:txBody>
          <a:bodyPr wrap="square" rtlCol="0">
            <a:spAutoFit/>
          </a:bodyPr>
          <a:lstStyle/>
          <a:p>
            <a:pPr algn="ctr"/>
            <a:r>
              <a:rPr lang="en-US" sz="1200" i="1">
                <a:solidFill>
                  <a:srgbClr val="225F92"/>
                </a:solidFill>
              </a:rPr>
              <a:t>Infection Control</a:t>
            </a:r>
          </a:p>
        </p:txBody>
      </p:sp>
      <p:pic>
        <p:nvPicPr>
          <p:cNvPr id="27" name="Picture 26">
            <a:extLst>
              <a:ext uri="{FF2B5EF4-FFF2-40B4-BE49-F238E27FC236}">
                <a16:creationId xmlns:a16="http://schemas.microsoft.com/office/drawing/2014/main" id="{36E4A629-FD7A-4701-C0F5-33D55E4794C8}"/>
              </a:ext>
            </a:extLst>
          </p:cNvPr>
          <p:cNvPicPr>
            <a:picLocks noChangeAspect="1"/>
          </p:cNvPicPr>
          <p:nvPr userDrawn="1"/>
        </p:nvPicPr>
        <p:blipFill>
          <a:blip r:embed="rId2"/>
          <a:stretch>
            <a:fillRect/>
          </a:stretch>
        </p:blipFill>
        <p:spPr>
          <a:xfrm>
            <a:off x="1116380" y="248797"/>
            <a:ext cx="901700" cy="1181100"/>
          </a:xfrm>
          <a:prstGeom prst="rect">
            <a:avLst/>
          </a:prstGeom>
        </p:spPr>
      </p:pic>
      <p:pic>
        <p:nvPicPr>
          <p:cNvPr id="28" name="Picture 27">
            <a:extLst>
              <a:ext uri="{FF2B5EF4-FFF2-40B4-BE49-F238E27FC236}">
                <a16:creationId xmlns:a16="http://schemas.microsoft.com/office/drawing/2014/main" id="{A5F0747E-AFF0-E396-445F-BD1E7E52EE07}"/>
              </a:ext>
            </a:extLst>
          </p:cNvPr>
          <p:cNvPicPr>
            <a:picLocks noChangeAspect="1"/>
          </p:cNvPicPr>
          <p:nvPr userDrawn="1"/>
        </p:nvPicPr>
        <p:blipFill>
          <a:blip r:embed="rId3"/>
          <a:stretch>
            <a:fillRect/>
          </a:stretch>
        </p:blipFill>
        <p:spPr>
          <a:xfrm>
            <a:off x="3153094" y="243217"/>
            <a:ext cx="990600" cy="1155700"/>
          </a:xfrm>
          <a:prstGeom prst="rect">
            <a:avLst/>
          </a:prstGeom>
        </p:spPr>
      </p:pic>
      <p:pic>
        <p:nvPicPr>
          <p:cNvPr id="29" name="Picture 28">
            <a:extLst>
              <a:ext uri="{FF2B5EF4-FFF2-40B4-BE49-F238E27FC236}">
                <a16:creationId xmlns:a16="http://schemas.microsoft.com/office/drawing/2014/main" id="{154D28E7-CE39-ABD6-E76D-8BD5DCBD4B5E}"/>
              </a:ext>
            </a:extLst>
          </p:cNvPr>
          <p:cNvPicPr>
            <a:picLocks noChangeAspect="1"/>
          </p:cNvPicPr>
          <p:nvPr userDrawn="1"/>
        </p:nvPicPr>
        <p:blipFill>
          <a:blip r:embed="rId4"/>
          <a:stretch>
            <a:fillRect/>
          </a:stretch>
        </p:blipFill>
        <p:spPr>
          <a:xfrm>
            <a:off x="5045181" y="347505"/>
            <a:ext cx="1130300" cy="1117600"/>
          </a:xfrm>
          <a:prstGeom prst="rect">
            <a:avLst/>
          </a:prstGeom>
        </p:spPr>
      </p:pic>
      <p:pic>
        <p:nvPicPr>
          <p:cNvPr id="30" name="Picture 29">
            <a:extLst>
              <a:ext uri="{FF2B5EF4-FFF2-40B4-BE49-F238E27FC236}">
                <a16:creationId xmlns:a16="http://schemas.microsoft.com/office/drawing/2014/main" id="{2F19611D-5CF4-9514-3190-BCFE0CDAB80F}"/>
              </a:ext>
            </a:extLst>
          </p:cNvPr>
          <p:cNvPicPr>
            <a:picLocks noChangeAspect="1"/>
          </p:cNvPicPr>
          <p:nvPr userDrawn="1"/>
        </p:nvPicPr>
        <p:blipFill>
          <a:blip r:embed="rId5"/>
          <a:stretch>
            <a:fillRect/>
          </a:stretch>
        </p:blipFill>
        <p:spPr>
          <a:xfrm>
            <a:off x="7098259" y="337697"/>
            <a:ext cx="1066800" cy="1003300"/>
          </a:xfrm>
          <a:prstGeom prst="rect">
            <a:avLst/>
          </a:prstGeom>
        </p:spPr>
      </p:pic>
      <p:pic>
        <p:nvPicPr>
          <p:cNvPr id="31" name="Picture 30">
            <a:extLst>
              <a:ext uri="{FF2B5EF4-FFF2-40B4-BE49-F238E27FC236}">
                <a16:creationId xmlns:a16="http://schemas.microsoft.com/office/drawing/2014/main" id="{1347461E-117B-8238-716A-2860C38639D8}"/>
              </a:ext>
            </a:extLst>
          </p:cNvPr>
          <p:cNvPicPr>
            <a:picLocks noChangeAspect="1"/>
          </p:cNvPicPr>
          <p:nvPr userDrawn="1"/>
        </p:nvPicPr>
        <p:blipFill>
          <a:blip r:embed="rId6"/>
          <a:stretch>
            <a:fillRect/>
          </a:stretch>
        </p:blipFill>
        <p:spPr>
          <a:xfrm>
            <a:off x="9551670" y="394847"/>
            <a:ext cx="1358900" cy="889000"/>
          </a:xfrm>
          <a:prstGeom prst="rect">
            <a:avLst/>
          </a:prstGeom>
        </p:spPr>
      </p:pic>
      <p:pic>
        <p:nvPicPr>
          <p:cNvPr id="32" name="Picture 31">
            <a:extLst>
              <a:ext uri="{FF2B5EF4-FFF2-40B4-BE49-F238E27FC236}">
                <a16:creationId xmlns:a16="http://schemas.microsoft.com/office/drawing/2014/main" id="{DD256007-42F7-A2F5-0C96-D037F9F12763}"/>
              </a:ext>
            </a:extLst>
          </p:cNvPr>
          <p:cNvPicPr>
            <a:picLocks noChangeAspect="1"/>
          </p:cNvPicPr>
          <p:nvPr userDrawn="1"/>
        </p:nvPicPr>
        <p:blipFill>
          <a:blip r:embed="rId7"/>
          <a:stretch>
            <a:fillRect/>
          </a:stretch>
        </p:blipFill>
        <p:spPr>
          <a:xfrm>
            <a:off x="916518" y="1859644"/>
            <a:ext cx="1231900" cy="1104900"/>
          </a:xfrm>
          <a:prstGeom prst="rect">
            <a:avLst/>
          </a:prstGeom>
        </p:spPr>
      </p:pic>
      <p:pic>
        <p:nvPicPr>
          <p:cNvPr id="33" name="Picture 32">
            <a:extLst>
              <a:ext uri="{FF2B5EF4-FFF2-40B4-BE49-F238E27FC236}">
                <a16:creationId xmlns:a16="http://schemas.microsoft.com/office/drawing/2014/main" id="{0755962E-C5D3-FA21-543F-281649C51CC1}"/>
              </a:ext>
            </a:extLst>
          </p:cNvPr>
          <p:cNvPicPr>
            <a:picLocks noChangeAspect="1"/>
          </p:cNvPicPr>
          <p:nvPr userDrawn="1"/>
        </p:nvPicPr>
        <p:blipFill>
          <a:blip r:embed="rId8"/>
          <a:stretch>
            <a:fillRect/>
          </a:stretch>
        </p:blipFill>
        <p:spPr>
          <a:xfrm>
            <a:off x="3101129" y="1859644"/>
            <a:ext cx="1231900" cy="1104900"/>
          </a:xfrm>
          <a:prstGeom prst="rect">
            <a:avLst/>
          </a:prstGeom>
        </p:spPr>
      </p:pic>
      <p:pic>
        <p:nvPicPr>
          <p:cNvPr id="34" name="Picture 33">
            <a:extLst>
              <a:ext uri="{FF2B5EF4-FFF2-40B4-BE49-F238E27FC236}">
                <a16:creationId xmlns:a16="http://schemas.microsoft.com/office/drawing/2014/main" id="{3119E457-AC51-4EAB-B3D8-0BAE12CCF025}"/>
              </a:ext>
            </a:extLst>
          </p:cNvPr>
          <p:cNvPicPr>
            <a:picLocks noChangeAspect="1"/>
          </p:cNvPicPr>
          <p:nvPr userDrawn="1"/>
        </p:nvPicPr>
        <p:blipFill>
          <a:blip r:embed="rId9"/>
          <a:stretch>
            <a:fillRect/>
          </a:stretch>
        </p:blipFill>
        <p:spPr>
          <a:xfrm>
            <a:off x="5190092" y="1824385"/>
            <a:ext cx="1231900" cy="1104900"/>
          </a:xfrm>
          <a:prstGeom prst="rect">
            <a:avLst/>
          </a:prstGeom>
        </p:spPr>
      </p:pic>
      <p:pic>
        <p:nvPicPr>
          <p:cNvPr id="35" name="Picture 34">
            <a:extLst>
              <a:ext uri="{FF2B5EF4-FFF2-40B4-BE49-F238E27FC236}">
                <a16:creationId xmlns:a16="http://schemas.microsoft.com/office/drawing/2014/main" id="{1C9909DD-8853-E7D5-DFF1-EC65B1CABA95}"/>
              </a:ext>
            </a:extLst>
          </p:cNvPr>
          <p:cNvPicPr>
            <a:picLocks noChangeAspect="1"/>
          </p:cNvPicPr>
          <p:nvPr userDrawn="1"/>
        </p:nvPicPr>
        <p:blipFill>
          <a:blip r:embed="rId10"/>
          <a:stretch>
            <a:fillRect/>
          </a:stretch>
        </p:blipFill>
        <p:spPr>
          <a:xfrm>
            <a:off x="7189204" y="1824385"/>
            <a:ext cx="1231900" cy="1104900"/>
          </a:xfrm>
          <a:prstGeom prst="rect">
            <a:avLst/>
          </a:prstGeom>
        </p:spPr>
      </p:pic>
      <p:pic>
        <p:nvPicPr>
          <p:cNvPr id="36" name="Picture 35">
            <a:extLst>
              <a:ext uri="{FF2B5EF4-FFF2-40B4-BE49-F238E27FC236}">
                <a16:creationId xmlns:a16="http://schemas.microsoft.com/office/drawing/2014/main" id="{2C7B9FE7-9178-7D61-DA14-8F84725868D0}"/>
              </a:ext>
            </a:extLst>
          </p:cNvPr>
          <p:cNvPicPr>
            <a:picLocks noChangeAspect="1"/>
          </p:cNvPicPr>
          <p:nvPr userDrawn="1"/>
        </p:nvPicPr>
        <p:blipFill>
          <a:blip r:embed="rId11"/>
          <a:stretch>
            <a:fillRect/>
          </a:stretch>
        </p:blipFill>
        <p:spPr>
          <a:xfrm>
            <a:off x="9322725" y="1788324"/>
            <a:ext cx="1231900" cy="1104900"/>
          </a:xfrm>
          <a:prstGeom prst="rect">
            <a:avLst/>
          </a:prstGeom>
        </p:spPr>
      </p:pic>
      <p:pic>
        <p:nvPicPr>
          <p:cNvPr id="37" name="Picture 36">
            <a:extLst>
              <a:ext uri="{FF2B5EF4-FFF2-40B4-BE49-F238E27FC236}">
                <a16:creationId xmlns:a16="http://schemas.microsoft.com/office/drawing/2014/main" id="{96E277C9-F1E9-A4F9-848E-1FD1A16C87A3}"/>
              </a:ext>
            </a:extLst>
          </p:cNvPr>
          <p:cNvPicPr>
            <a:picLocks noChangeAspect="1"/>
          </p:cNvPicPr>
          <p:nvPr userDrawn="1"/>
        </p:nvPicPr>
        <p:blipFill>
          <a:blip r:embed="rId12"/>
          <a:stretch>
            <a:fillRect/>
          </a:stretch>
        </p:blipFill>
        <p:spPr>
          <a:xfrm>
            <a:off x="789518" y="3548521"/>
            <a:ext cx="1358900" cy="1308100"/>
          </a:xfrm>
          <a:prstGeom prst="rect">
            <a:avLst/>
          </a:prstGeom>
        </p:spPr>
      </p:pic>
      <p:pic>
        <p:nvPicPr>
          <p:cNvPr id="38" name="Picture 37">
            <a:extLst>
              <a:ext uri="{FF2B5EF4-FFF2-40B4-BE49-F238E27FC236}">
                <a16:creationId xmlns:a16="http://schemas.microsoft.com/office/drawing/2014/main" id="{D08202F7-F46A-B8E3-EC73-C8EC0644C1BB}"/>
              </a:ext>
            </a:extLst>
          </p:cNvPr>
          <p:cNvPicPr>
            <a:picLocks noChangeAspect="1"/>
          </p:cNvPicPr>
          <p:nvPr userDrawn="1"/>
        </p:nvPicPr>
        <p:blipFill>
          <a:blip r:embed="rId13"/>
          <a:stretch>
            <a:fillRect/>
          </a:stretch>
        </p:blipFill>
        <p:spPr>
          <a:xfrm>
            <a:off x="3197852" y="3743254"/>
            <a:ext cx="1054100" cy="1143000"/>
          </a:xfrm>
          <a:prstGeom prst="rect">
            <a:avLst/>
          </a:prstGeom>
        </p:spPr>
      </p:pic>
      <p:pic>
        <p:nvPicPr>
          <p:cNvPr id="39" name="Picture 38">
            <a:extLst>
              <a:ext uri="{FF2B5EF4-FFF2-40B4-BE49-F238E27FC236}">
                <a16:creationId xmlns:a16="http://schemas.microsoft.com/office/drawing/2014/main" id="{2D34694E-C06E-585D-8FB9-19655869FF94}"/>
              </a:ext>
            </a:extLst>
          </p:cNvPr>
          <p:cNvPicPr>
            <a:picLocks noChangeAspect="1"/>
          </p:cNvPicPr>
          <p:nvPr userDrawn="1"/>
        </p:nvPicPr>
        <p:blipFill>
          <a:blip r:embed="rId14"/>
          <a:stretch>
            <a:fillRect/>
          </a:stretch>
        </p:blipFill>
        <p:spPr>
          <a:xfrm>
            <a:off x="5410941" y="3800404"/>
            <a:ext cx="762000" cy="1028700"/>
          </a:xfrm>
          <a:prstGeom prst="rect">
            <a:avLst/>
          </a:prstGeom>
        </p:spPr>
      </p:pic>
      <p:pic>
        <p:nvPicPr>
          <p:cNvPr id="40" name="Picture 39">
            <a:extLst>
              <a:ext uri="{FF2B5EF4-FFF2-40B4-BE49-F238E27FC236}">
                <a16:creationId xmlns:a16="http://schemas.microsoft.com/office/drawing/2014/main" id="{2183AFA1-D1BB-9C57-858D-CB782820D9A9}"/>
              </a:ext>
            </a:extLst>
          </p:cNvPr>
          <p:cNvPicPr>
            <a:picLocks noChangeAspect="1"/>
          </p:cNvPicPr>
          <p:nvPr userDrawn="1"/>
        </p:nvPicPr>
        <p:blipFill>
          <a:blip r:embed="rId15"/>
          <a:stretch>
            <a:fillRect/>
          </a:stretch>
        </p:blipFill>
        <p:spPr>
          <a:xfrm>
            <a:off x="7435003" y="3690161"/>
            <a:ext cx="863600" cy="1130300"/>
          </a:xfrm>
          <a:prstGeom prst="rect">
            <a:avLst/>
          </a:prstGeom>
        </p:spPr>
      </p:pic>
      <p:pic>
        <p:nvPicPr>
          <p:cNvPr id="41" name="Picture 40">
            <a:extLst>
              <a:ext uri="{FF2B5EF4-FFF2-40B4-BE49-F238E27FC236}">
                <a16:creationId xmlns:a16="http://schemas.microsoft.com/office/drawing/2014/main" id="{847F583B-1E8F-905A-649B-DE3AB19F8E33}"/>
              </a:ext>
            </a:extLst>
          </p:cNvPr>
          <p:cNvPicPr>
            <a:picLocks noChangeAspect="1"/>
          </p:cNvPicPr>
          <p:nvPr userDrawn="1"/>
        </p:nvPicPr>
        <p:blipFill>
          <a:blip r:embed="rId16"/>
          <a:stretch>
            <a:fillRect/>
          </a:stretch>
        </p:blipFill>
        <p:spPr>
          <a:xfrm>
            <a:off x="9322725" y="3838504"/>
            <a:ext cx="1219200" cy="952500"/>
          </a:xfrm>
          <a:prstGeom prst="rect">
            <a:avLst/>
          </a:prstGeom>
        </p:spPr>
      </p:pic>
      <p:pic>
        <p:nvPicPr>
          <p:cNvPr id="42" name="Picture 41">
            <a:extLst>
              <a:ext uri="{FF2B5EF4-FFF2-40B4-BE49-F238E27FC236}">
                <a16:creationId xmlns:a16="http://schemas.microsoft.com/office/drawing/2014/main" id="{FA227E6A-03E9-F175-F4B2-0BD5D5AF7D11}"/>
              </a:ext>
            </a:extLst>
          </p:cNvPr>
          <p:cNvPicPr>
            <a:picLocks noChangeAspect="1"/>
          </p:cNvPicPr>
          <p:nvPr userDrawn="1"/>
        </p:nvPicPr>
        <p:blipFill>
          <a:blip r:embed="rId17"/>
          <a:stretch>
            <a:fillRect/>
          </a:stretch>
        </p:blipFill>
        <p:spPr>
          <a:xfrm>
            <a:off x="2263190" y="5228046"/>
            <a:ext cx="1104900" cy="1104900"/>
          </a:xfrm>
          <a:prstGeom prst="rect">
            <a:avLst/>
          </a:prstGeom>
        </p:spPr>
      </p:pic>
    </p:spTree>
    <p:extLst>
      <p:ext uri="{BB962C8B-B14F-4D97-AF65-F5344CB8AC3E}">
        <p14:creationId xmlns:p14="http://schemas.microsoft.com/office/powerpoint/2010/main" val="2790663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2F779D-2262-B840-AA4D-6789BB3AEE64}"/>
              </a:ext>
            </a:extLst>
          </p:cNvPr>
          <p:cNvSpPr>
            <a:spLocks noGrp="1"/>
          </p:cNvSpPr>
          <p:nvPr>
            <p:ph idx="1"/>
          </p:nvPr>
        </p:nvSpPr>
        <p:spPr>
          <a:xfrm>
            <a:off x="838200" y="1825625"/>
            <a:ext cx="10642600" cy="409161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2" name="Title 1">
            <a:extLst>
              <a:ext uri="{FF2B5EF4-FFF2-40B4-BE49-F238E27FC236}">
                <a16:creationId xmlns:a16="http://schemas.microsoft.com/office/drawing/2014/main" id="{84793656-8DF7-CB47-9587-FA865FD1EDB7}"/>
              </a:ext>
            </a:extLst>
          </p:cNvPr>
          <p:cNvSpPr>
            <a:spLocks noGrp="1"/>
          </p:cNvSpPr>
          <p:nvPr>
            <p:ph type="title"/>
          </p:nvPr>
        </p:nvSpPr>
        <p:spPr>
          <a:xfrm>
            <a:off x="1828800" y="365125"/>
            <a:ext cx="9652000" cy="575631"/>
          </a:xfrm>
          <a:prstGeom prst="rect">
            <a:avLst/>
          </a:prstGeom>
        </p:spPr>
        <p:txBody>
          <a:bodyPr lIns="0" tIns="0" rIns="0" bIns="0" anchor="t" anchorCtr="0">
            <a:noAutofit/>
          </a:bodyPr>
          <a:lstStyle>
            <a:lvl1pPr>
              <a:defRPr>
                <a:solidFill>
                  <a:schemeClr val="bg1"/>
                </a:solidFill>
              </a:defRPr>
            </a:lvl1pPr>
          </a:lstStyle>
          <a:p>
            <a:r>
              <a:rPr lang="en-US"/>
              <a:t>Click to edit Master title style</a:t>
            </a:r>
          </a:p>
        </p:txBody>
      </p:sp>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Tree>
    <p:extLst>
      <p:ext uri="{BB962C8B-B14F-4D97-AF65-F5344CB8AC3E}">
        <p14:creationId xmlns:p14="http://schemas.microsoft.com/office/powerpoint/2010/main" val="1717296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246D5-29A6-9045-800D-6BB923B0BC78}"/>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FE7B2F-6A05-ED49-B4C3-4A89E138C396}"/>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FDB6A1-14E3-3D41-A330-8F95BD6C9DD2}"/>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DD36DC-F21F-804F-BDCF-2C55BD50394F}"/>
              </a:ext>
            </a:extLst>
          </p:cNvPr>
          <p:cNvSpPr>
            <a:spLocks noGrp="1"/>
          </p:cNvSpPr>
          <p:nvPr>
            <p:ph type="dt" sz="half" idx="10"/>
          </p:nvPr>
        </p:nvSpPr>
        <p:spPr/>
        <p:txBody>
          <a:bodyPr/>
          <a:lstStyle/>
          <a:p>
            <a:fld id="{FE8BA2C5-09AB-8941-93F1-C30E52FBC7B3}" type="datetimeFigureOut">
              <a:t>6/25/2025</a:t>
            </a:fld>
            <a:endParaRPr lang="en-US"/>
          </a:p>
        </p:txBody>
      </p:sp>
      <p:sp>
        <p:nvSpPr>
          <p:cNvPr id="6" name="Footer Placeholder 5">
            <a:extLst>
              <a:ext uri="{FF2B5EF4-FFF2-40B4-BE49-F238E27FC236}">
                <a16:creationId xmlns:a16="http://schemas.microsoft.com/office/drawing/2014/main" id="{C2CAF289-84FC-8C42-B42A-414D594D8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EDF1B-8408-2E4D-89DA-02FF04F08521}"/>
              </a:ext>
            </a:extLst>
          </p:cNvPr>
          <p:cNvSpPr>
            <a:spLocks noGrp="1"/>
          </p:cNvSpPr>
          <p:nvPr>
            <p:ph type="sldNum" sz="quarter" idx="12"/>
          </p:nvPr>
        </p:nvSpPr>
        <p:spPr/>
        <p:txBody>
          <a:bodyPr/>
          <a:lstStyle/>
          <a:p>
            <a:fld id="{498B4B26-AF82-B14C-A2D1-B22C4200A4B4}" type="slidenum">
              <a:t>‹#›</a:t>
            </a:fld>
            <a:endParaRPr lang="en-US"/>
          </a:p>
        </p:txBody>
      </p:sp>
      <p:sp>
        <p:nvSpPr>
          <p:cNvPr id="8" name="Rectangle 7">
            <a:extLst>
              <a:ext uri="{FF2B5EF4-FFF2-40B4-BE49-F238E27FC236}">
                <a16:creationId xmlns:a16="http://schemas.microsoft.com/office/drawing/2014/main" id="{24593D69-5AEF-294E-87A8-CF379903E0EE}"/>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pic>
        <p:nvPicPr>
          <p:cNvPr id="10" name="Picture 9">
            <a:extLst>
              <a:ext uri="{FF2B5EF4-FFF2-40B4-BE49-F238E27FC236}">
                <a16:creationId xmlns:a16="http://schemas.microsoft.com/office/drawing/2014/main" id="{518FDAD9-A85B-564A-9159-9AEC0A844AC5}"/>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A3CCEE37-95FE-2D40-B60A-AE42404C09A1}"/>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DE3D8BCE-D1A9-8F42-B306-4FACE9AE9455}"/>
              </a:ext>
            </a:extLst>
          </p:cNvPr>
          <p:cNvSpPr txBox="1">
            <a:spLocks/>
          </p:cNvSpPr>
          <p:nvPr userDrawn="1"/>
        </p:nvSpPr>
        <p:spPr>
          <a:xfrm>
            <a:off x="7182196" y="6373368"/>
            <a:ext cx="4298604"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9" name="Title 18">
            <a:extLst>
              <a:ext uri="{FF2B5EF4-FFF2-40B4-BE49-F238E27FC236}">
                <a16:creationId xmlns:a16="http://schemas.microsoft.com/office/drawing/2014/main" id="{6ADE3AEE-3501-ED42-8D32-0C940C53E4A4}"/>
              </a:ext>
            </a:extLst>
          </p:cNvPr>
          <p:cNvSpPr>
            <a:spLocks noGrp="1"/>
          </p:cNvSpPr>
          <p:nvPr>
            <p:ph type="title"/>
          </p:nvPr>
        </p:nvSpPr>
        <p:spPr>
          <a:xfrm>
            <a:off x="1828800" y="365761"/>
            <a:ext cx="9525000" cy="757960"/>
          </a:xfrm>
          <a:prstGeom prst="rect">
            <a:avLst/>
          </a:prstGeom>
        </p:spPr>
        <p:txBody>
          <a:bodyPr lIns="0" tIns="0" rIns="0" b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837383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with Subhea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C76F16-FC55-CA40-BB6E-FBBAC25BAC58}"/>
              </a:ext>
            </a:extLst>
          </p:cNvPr>
          <p:cNvSpPr>
            <a:spLocks noGrp="1"/>
          </p:cNvSpPr>
          <p:nvPr>
            <p:ph type="body" idx="1"/>
          </p:nvPr>
        </p:nvSpPr>
        <p:spPr>
          <a:xfrm>
            <a:off x="839788" y="1490472"/>
            <a:ext cx="5157787" cy="4941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18347-C724-AD40-83D4-48D8D9F90136}"/>
              </a:ext>
            </a:extLst>
          </p:cNvPr>
          <p:cNvSpPr>
            <a:spLocks noGrp="1"/>
          </p:cNvSpPr>
          <p:nvPr>
            <p:ph sz="half" idx="2"/>
          </p:nvPr>
        </p:nvSpPr>
        <p:spPr>
          <a:xfrm>
            <a:off x="839788" y="2154660"/>
            <a:ext cx="5157787"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D62130-1717-F245-BF96-438C3B7E7BED}"/>
              </a:ext>
            </a:extLst>
          </p:cNvPr>
          <p:cNvSpPr>
            <a:spLocks noGrp="1"/>
          </p:cNvSpPr>
          <p:nvPr>
            <p:ph type="body" sz="quarter" idx="3"/>
          </p:nvPr>
        </p:nvSpPr>
        <p:spPr>
          <a:xfrm>
            <a:off x="6172200" y="1490472"/>
            <a:ext cx="5183188" cy="4941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D4351-E715-A04A-BF74-70F44E4CBBA3}"/>
              </a:ext>
            </a:extLst>
          </p:cNvPr>
          <p:cNvSpPr>
            <a:spLocks noGrp="1"/>
          </p:cNvSpPr>
          <p:nvPr>
            <p:ph sz="quarter" idx="4"/>
          </p:nvPr>
        </p:nvSpPr>
        <p:spPr>
          <a:xfrm>
            <a:off x="6172200" y="2154660"/>
            <a:ext cx="5183188"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2B4874-7F08-5D4A-BC0A-D502973D7421}"/>
              </a:ext>
            </a:extLst>
          </p:cNvPr>
          <p:cNvSpPr>
            <a:spLocks noGrp="1"/>
          </p:cNvSpPr>
          <p:nvPr>
            <p:ph type="dt" sz="half" idx="10"/>
          </p:nvPr>
        </p:nvSpPr>
        <p:spPr/>
        <p:txBody>
          <a:bodyPr/>
          <a:lstStyle/>
          <a:p>
            <a:fld id="{FE8BA2C5-09AB-8941-93F1-C30E52FBC7B3}" type="datetimeFigureOut">
              <a:t>6/25/2025</a:t>
            </a:fld>
            <a:endParaRPr lang="en-US"/>
          </a:p>
        </p:txBody>
      </p:sp>
      <p:sp>
        <p:nvSpPr>
          <p:cNvPr id="8" name="Footer Placeholder 7">
            <a:extLst>
              <a:ext uri="{FF2B5EF4-FFF2-40B4-BE49-F238E27FC236}">
                <a16:creationId xmlns:a16="http://schemas.microsoft.com/office/drawing/2014/main" id="{BD8D1FC8-7F97-B343-BB4B-D1E1C3A301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EE4755-82F2-6443-97D9-CED53A8DC177}"/>
              </a:ext>
            </a:extLst>
          </p:cNvPr>
          <p:cNvSpPr>
            <a:spLocks noGrp="1"/>
          </p:cNvSpPr>
          <p:nvPr>
            <p:ph type="sldNum" sz="quarter" idx="12"/>
          </p:nvPr>
        </p:nvSpPr>
        <p:spPr/>
        <p:txBody>
          <a:bodyPr/>
          <a:lstStyle/>
          <a:p>
            <a:fld id="{498B4B26-AF82-B14C-A2D1-B22C4200A4B4}" type="slidenum">
              <a:t>‹#›</a:t>
            </a:fld>
            <a:endParaRPr lang="en-US"/>
          </a:p>
        </p:txBody>
      </p:sp>
      <p:sp>
        <p:nvSpPr>
          <p:cNvPr id="10" name="Rectangle 9">
            <a:extLst>
              <a:ext uri="{FF2B5EF4-FFF2-40B4-BE49-F238E27FC236}">
                <a16:creationId xmlns:a16="http://schemas.microsoft.com/office/drawing/2014/main" id="{700809E6-9CE5-A940-BBEC-AB2249E0E027}"/>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11" name="Rectangle 10">
            <a:extLst>
              <a:ext uri="{FF2B5EF4-FFF2-40B4-BE49-F238E27FC236}">
                <a16:creationId xmlns:a16="http://schemas.microsoft.com/office/drawing/2014/main" id="{D1C0D520-9851-D542-AE1D-593A0486979D}"/>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99FFECB-BD5D-EE4F-9F31-A97178D1517A}"/>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3" name="Picture 12">
            <a:extLst>
              <a:ext uri="{FF2B5EF4-FFF2-40B4-BE49-F238E27FC236}">
                <a16:creationId xmlns:a16="http://schemas.microsoft.com/office/drawing/2014/main" id="{B7F138BE-6571-944F-8D85-23EE4C8BD79F}"/>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5" name="Footer Placeholder 4">
            <a:extLst>
              <a:ext uri="{FF2B5EF4-FFF2-40B4-BE49-F238E27FC236}">
                <a16:creationId xmlns:a16="http://schemas.microsoft.com/office/drawing/2014/main" id="{83258BE7-CB26-7949-B804-E42DBEC9C150}"/>
              </a:ext>
            </a:extLst>
          </p:cNvPr>
          <p:cNvSpPr txBox="1">
            <a:spLocks/>
          </p:cNvSpPr>
          <p:nvPr userDrawn="1"/>
        </p:nvSpPr>
        <p:spPr>
          <a:xfrm>
            <a:off x="5997575" y="6373368"/>
            <a:ext cx="5483225"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8" name="Title 17">
            <a:extLst>
              <a:ext uri="{FF2B5EF4-FFF2-40B4-BE49-F238E27FC236}">
                <a16:creationId xmlns:a16="http://schemas.microsoft.com/office/drawing/2014/main" id="{1E67A9A1-B496-EC48-B209-78CCC674BF59}"/>
              </a:ext>
            </a:extLst>
          </p:cNvPr>
          <p:cNvSpPr>
            <a:spLocks noGrp="1"/>
          </p:cNvSpPr>
          <p:nvPr>
            <p:ph type="title"/>
          </p:nvPr>
        </p:nvSpPr>
        <p:spPr>
          <a:xfrm>
            <a:off x="1828800" y="365125"/>
            <a:ext cx="9525000" cy="653627"/>
          </a:xfrm>
          <a:prstGeom prst="rect">
            <a:avLst/>
          </a:prstGeom>
        </p:spPr>
        <p:txBody>
          <a:bodyPr lIns="0" tIns="0" rIns="0" b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21275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8C45-AECF-214B-93D0-7ABD970810C9}"/>
              </a:ext>
            </a:extLst>
          </p:cNvPr>
          <p:cNvSpPr>
            <a:spLocks noGrp="1"/>
          </p:cNvSpPr>
          <p:nvPr>
            <p:ph type="ctrTitle"/>
          </p:nvPr>
        </p:nvSpPr>
        <p:spPr>
          <a:xfrm>
            <a:off x="1524000" y="4753257"/>
            <a:ext cx="9144000" cy="535194"/>
          </a:xfrm>
          <a:prstGeom prst="rect">
            <a:avLst/>
          </a:prstGeom>
        </p:spPr>
        <p:txBody>
          <a:bodyPr lIns="0" tIns="0" rIns="0" anchor="t" anchorCtr="0">
            <a:noAutofit/>
          </a:bodyPr>
          <a:lstStyle>
            <a:lvl1pPr algn="ctr">
              <a:defRPr sz="3000" b="1"/>
            </a:lvl1pPr>
          </a:lstStyle>
          <a:p>
            <a:r>
              <a:rPr lang="en-US"/>
              <a:t>Click to edit Master title style</a:t>
            </a:r>
          </a:p>
        </p:txBody>
      </p:sp>
      <p:sp>
        <p:nvSpPr>
          <p:cNvPr id="3" name="Subtitle 2">
            <a:extLst>
              <a:ext uri="{FF2B5EF4-FFF2-40B4-BE49-F238E27FC236}">
                <a16:creationId xmlns:a16="http://schemas.microsoft.com/office/drawing/2014/main" id="{5181AE18-24D3-B640-9947-A26E99C09302}"/>
              </a:ext>
            </a:extLst>
          </p:cNvPr>
          <p:cNvSpPr>
            <a:spLocks noGrp="1"/>
          </p:cNvSpPr>
          <p:nvPr>
            <p:ph type="subTitle" idx="1"/>
          </p:nvPr>
        </p:nvSpPr>
        <p:spPr>
          <a:xfrm>
            <a:off x="1524000" y="5288451"/>
            <a:ext cx="9144000" cy="760039"/>
          </a:xfrm>
        </p:spPr>
        <p:txBody>
          <a:bodyPr lIns="0" tIns="0" rIns="0">
            <a:normAutofit/>
          </a:bodyPr>
          <a:lstStyle>
            <a:lvl1pPr marL="0" indent="0" algn="ctr">
              <a:lnSpc>
                <a:spcPct val="150000"/>
              </a:lnSpc>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A4DE6E-6E8F-0143-B255-FB3EA09B1EDE}"/>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4B2B8E0-8BB1-8344-8BA9-564A7309A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6D5BD-2521-1C49-9C47-35A3D1870BDD}"/>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7C5D65AE-1C5E-3640-861A-2D4CC6466174}"/>
              </a:ext>
            </a:extLst>
          </p:cNvPr>
          <p:cNvSpPr/>
          <p:nvPr userDrawn="1"/>
        </p:nvSpPr>
        <p:spPr>
          <a:xfrm>
            <a:off x="0" y="6070293"/>
            <a:ext cx="12192000" cy="8042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EE62366-5A64-AC43-80C0-203F87D2FFB4}"/>
              </a:ext>
            </a:extLst>
          </p:cNvPr>
          <p:cNvGrpSpPr/>
          <p:nvPr userDrawn="1"/>
        </p:nvGrpSpPr>
        <p:grpSpPr>
          <a:xfrm>
            <a:off x="4137400" y="6245144"/>
            <a:ext cx="3917200" cy="454529"/>
            <a:chOff x="3079117" y="6245144"/>
            <a:chExt cx="3917200" cy="454529"/>
          </a:xfrm>
        </p:grpSpPr>
        <p:pic>
          <p:nvPicPr>
            <p:cNvPr id="8" name="Picture 7">
              <a:extLst>
                <a:ext uri="{FF2B5EF4-FFF2-40B4-BE49-F238E27FC236}">
                  <a16:creationId xmlns:a16="http://schemas.microsoft.com/office/drawing/2014/main" id="{27CA280A-13C5-334F-98C9-0E9DF3AB6B5E}"/>
                </a:ext>
              </a:extLst>
            </p:cNvPr>
            <p:cNvPicPr>
              <a:picLocks noChangeAspect="1"/>
            </p:cNvPicPr>
            <p:nvPr userDrawn="1"/>
          </p:nvPicPr>
          <p:blipFill>
            <a:blip r:embed="rId2"/>
            <a:stretch>
              <a:fillRect/>
            </a:stretch>
          </p:blipFill>
          <p:spPr>
            <a:xfrm>
              <a:off x="5195684" y="6245144"/>
              <a:ext cx="1800633" cy="454529"/>
            </a:xfrm>
            <a:prstGeom prst="rect">
              <a:avLst/>
            </a:prstGeom>
          </p:spPr>
        </p:pic>
        <p:pic>
          <p:nvPicPr>
            <p:cNvPr id="9" name="Picture 8">
              <a:extLst>
                <a:ext uri="{FF2B5EF4-FFF2-40B4-BE49-F238E27FC236}">
                  <a16:creationId xmlns:a16="http://schemas.microsoft.com/office/drawing/2014/main" id="{943C6523-01C6-8747-B09F-32885A97FCE9}"/>
                </a:ext>
              </a:extLst>
            </p:cNvPr>
            <p:cNvPicPr>
              <a:picLocks noChangeAspect="1"/>
            </p:cNvPicPr>
            <p:nvPr userDrawn="1"/>
          </p:nvPicPr>
          <p:blipFill>
            <a:blip r:embed="rId3"/>
            <a:stretch>
              <a:fillRect/>
            </a:stretch>
          </p:blipFill>
          <p:spPr>
            <a:xfrm>
              <a:off x="3079117" y="6245144"/>
              <a:ext cx="1835595" cy="454528"/>
            </a:xfrm>
            <a:prstGeom prst="rect">
              <a:avLst/>
            </a:prstGeom>
          </p:spPr>
        </p:pic>
      </p:grpSp>
      <p:sp>
        <p:nvSpPr>
          <p:cNvPr id="12" name="Picture Placeholder 11">
            <a:extLst>
              <a:ext uri="{FF2B5EF4-FFF2-40B4-BE49-F238E27FC236}">
                <a16:creationId xmlns:a16="http://schemas.microsoft.com/office/drawing/2014/main" id="{6269E283-46AA-2F49-873B-13844B0808A1}"/>
              </a:ext>
            </a:extLst>
          </p:cNvPr>
          <p:cNvSpPr>
            <a:spLocks noGrp="1"/>
          </p:cNvSpPr>
          <p:nvPr>
            <p:ph type="pic" sz="quarter" idx="13"/>
          </p:nvPr>
        </p:nvSpPr>
        <p:spPr>
          <a:xfrm>
            <a:off x="0" y="0"/>
            <a:ext cx="12192000" cy="4506913"/>
          </a:xfrm>
        </p:spPr>
        <p:txBody>
          <a:bodyPr/>
          <a:lstStyle/>
          <a:p>
            <a:r>
              <a:rPr lang="en-US"/>
              <a:t>Click icon to add picture</a:t>
            </a:r>
          </a:p>
        </p:txBody>
      </p:sp>
    </p:spTree>
    <p:extLst>
      <p:ext uri="{BB962C8B-B14F-4D97-AF65-F5344CB8AC3E}">
        <p14:creationId xmlns:p14="http://schemas.microsoft.com/office/powerpoint/2010/main" val="83459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uddles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FA7B156B-7DAC-1D45-3E02-0E8F3D717995}"/>
              </a:ext>
            </a:extLst>
          </p:cNvPr>
          <p:cNvPicPr>
            <a:picLocks noChangeAspect="1"/>
          </p:cNvPicPr>
          <p:nvPr userDrawn="1"/>
        </p:nvPicPr>
        <p:blipFill>
          <a:blip r:embed="rId4"/>
          <a:stretch>
            <a:fillRect/>
          </a:stretch>
        </p:blipFill>
        <p:spPr>
          <a:xfrm>
            <a:off x="618462" y="75090"/>
            <a:ext cx="945979" cy="1103642"/>
          </a:xfrm>
          <a:prstGeom prst="rect">
            <a:avLst/>
          </a:prstGeom>
        </p:spPr>
      </p:pic>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Huddles</a:t>
            </a:r>
          </a:p>
        </p:txBody>
      </p:sp>
    </p:spTree>
    <p:extLst>
      <p:ext uri="{BB962C8B-B14F-4D97-AF65-F5344CB8AC3E}">
        <p14:creationId xmlns:p14="http://schemas.microsoft.com/office/powerpoint/2010/main" val="1921546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004BCAE-E733-3244-B907-695250898CDF}"/>
              </a:ext>
            </a:extLst>
          </p:cNvPr>
          <p:cNvSpPr>
            <a:spLocks noGrp="1"/>
          </p:cNvSpPr>
          <p:nvPr>
            <p:ph type="dt" sz="half" idx="10"/>
          </p:nvPr>
        </p:nvSpPr>
        <p:spPr/>
        <p:txBody>
          <a:bodyPr/>
          <a:lstStyle/>
          <a:p>
            <a:fld id="{FE8BA2C5-09AB-8941-93F1-C30E52FBC7B3}" type="datetimeFigureOut">
              <a:t>6/25/2025</a:t>
            </a:fld>
            <a:endParaRPr lang="en-US"/>
          </a:p>
        </p:txBody>
      </p:sp>
      <p:sp>
        <p:nvSpPr>
          <p:cNvPr id="4" name="Footer Placeholder 3">
            <a:extLst>
              <a:ext uri="{FF2B5EF4-FFF2-40B4-BE49-F238E27FC236}">
                <a16:creationId xmlns:a16="http://schemas.microsoft.com/office/drawing/2014/main" id="{699FA562-1C18-F54A-B1C6-968AFD6B89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10B0D9-E107-DB4E-AD1F-9AAF03C67FC8}"/>
              </a:ext>
            </a:extLst>
          </p:cNvPr>
          <p:cNvSpPr>
            <a:spLocks noGrp="1"/>
          </p:cNvSpPr>
          <p:nvPr>
            <p:ph type="sldNum" sz="quarter" idx="12"/>
          </p:nvPr>
        </p:nvSpPr>
        <p:spPr/>
        <p:txBody>
          <a:bodyPr/>
          <a:lstStyle/>
          <a:p>
            <a:fld id="{498B4B26-AF82-B14C-A2D1-B22C4200A4B4}" type="slidenum">
              <a:t>‹#›</a:t>
            </a:fld>
            <a:endParaRPr lang="en-US"/>
          </a:p>
        </p:txBody>
      </p:sp>
      <p:sp>
        <p:nvSpPr>
          <p:cNvPr id="6" name="Rectangle 5">
            <a:extLst>
              <a:ext uri="{FF2B5EF4-FFF2-40B4-BE49-F238E27FC236}">
                <a16:creationId xmlns:a16="http://schemas.microsoft.com/office/drawing/2014/main" id="{95294DB8-FFFA-D947-9B39-52773F089D1A}"/>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7" name="Rectangle 6">
            <a:extLst>
              <a:ext uri="{FF2B5EF4-FFF2-40B4-BE49-F238E27FC236}">
                <a16:creationId xmlns:a16="http://schemas.microsoft.com/office/drawing/2014/main" id="{59188CC7-928B-7243-A1C5-6642F781BE08}"/>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29D509C-B82E-B04C-9DA1-5C9062571568}"/>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9" name="Picture 8">
            <a:extLst>
              <a:ext uri="{FF2B5EF4-FFF2-40B4-BE49-F238E27FC236}">
                <a16:creationId xmlns:a16="http://schemas.microsoft.com/office/drawing/2014/main" id="{338C6527-4586-844E-9B0E-287BBAB0D3E0}"/>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1" name="Footer Placeholder 4">
            <a:extLst>
              <a:ext uri="{FF2B5EF4-FFF2-40B4-BE49-F238E27FC236}">
                <a16:creationId xmlns:a16="http://schemas.microsoft.com/office/drawing/2014/main" id="{F9060190-C8BD-B946-BDE6-339D65F1EB6B}"/>
              </a:ext>
            </a:extLst>
          </p:cNvPr>
          <p:cNvSpPr txBox="1">
            <a:spLocks/>
          </p:cNvSpPr>
          <p:nvPr userDrawn="1"/>
        </p:nvSpPr>
        <p:spPr>
          <a:xfrm>
            <a:off x="6542116" y="6373368"/>
            <a:ext cx="4938684"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2" name="Title 11">
            <a:extLst>
              <a:ext uri="{FF2B5EF4-FFF2-40B4-BE49-F238E27FC236}">
                <a16:creationId xmlns:a16="http://schemas.microsoft.com/office/drawing/2014/main" id="{735A6BBE-B4B3-A34D-BD2A-D07CF13ED106}"/>
              </a:ext>
            </a:extLst>
          </p:cNvPr>
          <p:cNvSpPr>
            <a:spLocks noGrp="1"/>
          </p:cNvSpPr>
          <p:nvPr>
            <p:ph type="title"/>
          </p:nvPr>
        </p:nvSpPr>
        <p:spPr>
          <a:xfrm>
            <a:off x="1828800" y="365125"/>
            <a:ext cx="9652000" cy="758595"/>
          </a:xfrm>
          <a:prstGeom prst="rect">
            <a:avLst/>
          </a:prstGeom>
        </p:spPr>
        <p:txBody>
          <a:bodyPr lIns="0" tIns="0" rIns="0" b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84553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894A29-957E-9141-B0FE-C3D4EE215AA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216891F-B12D-C043-A61B-816F2FB18AE3}"/>
              </a:ext>
            </a:extLst>
          </p:cNvPr>
          <p:cNvSpPr>
            <a:spLocks noGrp="1"/>
          </p:cNvSpPr>
          <p:nvPr>
            <p:ph type="ctrTitle"/>
          </p:nvPr>
        </p:nvSpPr>
        <p:spPr>
          <a:xfrm>
            <a:off x="1524000" y="2569454"/>
            <a:ext cx="9144000" cy="535194"/>
          </a:xfrm>
          <a:prstGeom prst="rect">
            <a:avLst/>
          </a:prstGeom>
        </p:spPr>
        <p:txBody>
          <a:bodyPr lIns="0" tIns="0" rIns="0" anchor="t" anchorCtr="0">
            <a:noAutofit/>
          </a:bodyPr>
          <a:lstStyle>
            <a:lvl1pPr algn="ctr">
              <a:defRPr sz="5000" b="0" i="1">
                <a:solidFill>
                  <a:schemeClr val="bg1"/>
                </a:solidFill>
              </a:defRPr>
            </a:lvl1pPr>
          </a:lstStyle>
          <a:p>
            <a:r>
              <a:rPr lang="en-US"/>
              <a:t>Click to edit Master title style</a:t>
            </a:r>
          </a:p>
        </p:txBody>
      </p:sp>
      <p:sp>
        <p:nvSpPr>
          <p:cNvPr id="9" name="Subtitle 2">
            <a:extLst>
              <a:ext uri="{FF2B5EF4-FFF2-40B4-BE49-F238E27FC236}">
                <a16:creationId xmlns:a16="http://schemas.microsoft.com/office/drawing/2014/main" id="{58512143-01F8-CD4A-8CD7-478D32CF7817}"/>
              </a:ext>
            </a:extLst>
          </p:cNvPr>
          <p:cNvSpPr>
            <a:spLocks noGrp="1"/>
          </p:cNvSpPr>
          <p:nvPr>
            <p:ph type="subTitle" idx="1"/>
          </p:nvPr>
        </p:nvSpPr>
        <p:spPr>
          <a:xfrm>
            <a:off x="1524000" y="3285945"/>
            <a:ext cx="9144000" cy="760039"/>
          </a:xfrm>
        </p:spPr>
        <p:txBody>
          <a:bodyPr lIns="0" tIns="0" rIns="0">
            <a:normAutofit/>
          </a:bodyPr>
          <a:lstStyle>
            <a:lvl1pPr marL="0" indent="0" algn="ctr">
              <a:lnSpc>
                <a:spcPct val="150000"/>
              </a:lnSpc>
              <a:spcBef>
                <a:spcPts val="0"/>
              </a:spcBef>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3">
            <a:extLst>
              <a:ext uri="{FF2B5EF4-FFF2-40B4-BE49-F238E27FC236}">
                <a16:creationId xmlns:a16="http://schemas.microsoft.com/office/drawing/2014/main" id="{75513D3F-98E0-534C-A2D3-7B099DA63DFE}"/>
              </a:ext>
            </a:extLst>
          </p:cNvPr>
          <p:cNvSpPr>
            <a:spLocks noGrp="1"/>
          </p:cNvSpPr>
          <p:nvPr>
            <p:ph type="dt" sz="half" idx="10"/>
          </p:nvPr>
        </p:nvSpPr>
        <p:spPr>
          <a:xfrm>
            <a:off x="838200" y="6356350"/>
            <a:ext cx="2743200" cy="365125"/>
          </a:xfrm>
        </p:spPr>
        <p:txBody>
          <a:bodyPr/>
          <a:lstStyle/>
          <a:p>
            <a:fld id="{FE8BA2C5-09AB-8941-93F1-C30E52FBC7B3}" type="datetimeFigureOut">
              <a:t>6/25/2025</a:t>
            </a:fld>
            <a:endParaRPr lang="en-US"/>
          </a:p>
        </p:txBody>
      </p:sp>
      <p:sp>
        <p:nvSpPr>
          <p:cNvPr id="11" name="Footer Placeholder 4">
            <a:extLst>
              <a:ext uri="{FF2B5EF4-FFF2-40B4-BE49-F238E27FC236}">
                <a16:creationId xmlns:a16="http://schemas.microsoft.com/office/drawing/2014/main" id="{02CF45B6-6708-D646-88F8-3AB748264C5A}"/>
              </a:ext>
            </a:extLst>
          </p:cNvPr>
          <p:cNvSpPr>
            <a:spLocks noGrp="1"/>
          </p:cNvSpPr>
          <p:nvPr>
            <p:ph type="ftr" sz="quarter" idx="11"/>
          </p:nvPr>
        </p:nvSpPr>
        <p:spPr>
          <a:xfrm>
            <a:off x="4038600" y="6356350"/>
            <a:ext cx="4114800" cy="365125"/>
          </a:xfrm>
        </p:spPr>
        <p:txBody>
          <a:bodyPr/>
          <a:lstStyle/>
          <a:p>
            <a:endParaRPr lang="en-US"/>
          </a:p>
        </p:txBody>
      </p:sp>
      <p:sp>
        <p:nvSpPr>
          <p:cNvPr id="12" name="Slide Number Placeholder 5">
            <a:extLst>
              <a:ext uri="{FF2B5EF4-FFF2-40B4-BE49-F238E27FC236}">
                <a16:creationId xmlns:a16="http://schemas.microsoft.com/office/drawing/2014/main" id="{975F072D-9CF7-9148-A883-E6C8637C7ABC}"/>
              </a:ext>
            </a:extLst>
          </p:cNvPr>
          <p:cNvSpPr>
            <a:spLocks noGrp="1"/>
          </p:cNvSpPr>
          <p:nvPr>
            <p:ph type="sldNum" sz="quarter" idx="12"/>
          </p:nvPr>
        </p:nvSpPr>
        <p:spPr>
          <a:xfrm>
            <a:off x="8610600" y="6356350"/>
            <a:ext cx="2743200" cy="365125"/>
          </a:xfrm>
        </p:spPr>
        <p:txBody>
          <a:bodyPr/>
          <a:lstStyle/>
          <a:p>
            <a:fld id="{498B4B26-AF82-B14C-A2D1-B22C4200A4B4}" type="slidenum">
              <a:t>‹#›</a:t>
            </a:fld>
            <a:endParaRPr lang="en-US"/>
          </a:p>
        </p:txBody>
      </p:sp>
      <p:sp>
        <p:nvSpPr>
          <p:cNvPr id="13" name="Rectangle 12">
            <a:extLst>
              <a:ext uri="{FF2B5EF4-FFF2-40B4-BE49-F238E27FC236}">
                <a16:creationId xmlns:a16="http://schemas.microsoft.com/office/drawing/2014/main" id="{8DF6F417-A521-BC46-981B-D0D2BADECA7F}"/>
              </a:ext>
            </a:extLst>
          </p:cNvPr>
          <p:cNvSpPr/>
          <p:nvPr userDrawn="1"/>
        </p:nvSpPr>
        <p:spPr>
          <a:xfrm>
            <a:off x="0" y="6070293"/>
            <a:ext cx="12192000" cy="8042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55C07E8-88AA-A642-894B-1F4269FCE492}"/>
              </a:ext>
            </a:extLst>
          </p:cNvPr>
          <p:cNvGrpSpPr/>
          <p:nvPr userDrawn="1"/>
        </p:nvGrpSpPr>
        <p:grpSpPr>
          <a:xfrm>
            <a:off x="4137400" y="6245144"/>
            <a:ext cx="3917200" cy="454529"/>
            <a:chOff x="3079117" y="6245144"/>
            <a:chExt cx="3917200" cy="454529"/>
          </a:xfrm>
        </p:grpSpPr>
        <p:pic>
          <p:nvPicPr>
            <p:cNvPr id="15" name="Picture 14">
              <a:extLst>
                <a:ext uri="{FF2B5EF4-FFF2-40B4-BE49-F238E27FC236}">
                  <a16:creationId xmlns:a16="http://schemas.microsoft.com/office/drawing/2014/main" id="{08F4FBC9-C77F-5F46-A258-683D8E28770A}"/>
                </a:ext>
              </a:extLst>
            </p:cNvPr>
            <p:cNvPicPr>
              <a:picLocks noChangeAspect="1"/>
            </p:cNvPicPr>
            <p:nvPr userDrawn="1"/>
          </p:nvPicPr>
          <p:blipFill>
            <a:blip r:embed="rId2"/>
            <a:stretch>
              <a:fillRect/>
            </a:stretch>
          </p:blipFill>
          <p:spPr>
            <a:xfrm>
              <a:off x="5195684" y="6245144"/>
              <a:ext cx="1800633" cy="454529"/>
            </a:xfrm>
            <a:prstGeom prst="rect">
              <a:avLst/>
            </a:prstGeom>
          </p:spPr>
        </p:pic>
        <p:pic>
          <p:nvPicPr>
            <p:cNvPr id="16" name="Picture 15">
              <a:extLst>
                <a:ext uri="{FF2B5EF4-FFF2-40B4-BE49-F238E27FC236}">
                  <a16:creationId xmlns:a16="http://schemas.microsoft.com/office/drawing/2014/main" id="{F5036B8A-6F26-5D40-9790-131962BCB0FF}"/>
                </a:ext>
              </a:extLst>
            </p:cNvPr>
            <p:cNvPicPr>
              <a:picLocks noChangeAspect="1"/>
            </p:cNvPicPr>
            <p:nvPr userDrawn="1"/>
          </p:nvPicPr>
          <p:blipFill>
            <a:blip r:embed="rId3"/>
            <a:stretch>
              <a:fillRect/>
            </a:stretch>
          </p:blipFill>
          <p:spPr>
            <a:xfrm>
              <a:off x="3079117" y="6245144"/>
              <a:ext cx="1835595" cy="454528"/>
            </a:xfrm>
            <a:prstGeom prst="rect">
              <a:avLst/>
            </a:prstGeom>
          </p:spPr>
        </p:pic>
      </p:grpSp>
    </p:spTree>
    <p:extLst>
      <p:ext uri="{BB962C8B-B14F-4D97-AF65-F5344CB8AC3E}">
        <p14:creationId xmlns:p14="http://schemas.microsoft.com/office/powerpoint/2010/main" val="2035807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FDBE-E8BE-A06A-D005-8EF3D1AE0A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BF66120-D22D-8290-82BC-2339F5A7C69D}"/>
              </a:ext>
            </a:extLst>
          </p:cNvPr>
          <p:cNvSpPr>
            <a:spLocks noGrp="1"/>
          </p:cNvSpPr>
          <p:nvPr>
            <p:ph type="dt" sz="half" idx="10"/>
          </p:nvPr>
        </p:nvSpPr>
        <p:spPr/>
        <p:txBody>
          <a:bodyPr/>
          <a:lstStyle/>
          <a:p>
            <a:fld id="{FE8BA2C5-09AB-8941-93F1-C30E52FBC7B3}" type="datetimeFigureOut">
              <a:t>6/25/2025</a:t>
            </a:fld>
            <a:endParaRPr lang="en-US"/>
          </a:p>
        </p:txBody>
      </p:sp>
      <p:sp>
        <p:nvSpPr>
          <p:cNvPr id="4" name="Footer Placeholder 3">
            <a:extLst>
              <a:ext uri="{FF2B5EF4-FFF2-40B4-BE49-F238E27FC236}">
                <a16:creationId xmlns:a16="http://schemas.microsoft.com/office/drawing/2014/main" id="{DC36B5B0-B776-5437-2E1A-0366D13BC5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E21BCD-42D9-0D97-81D9-B23EE6B69863}"/>
              </a:ext>
            </a:extLst>
          </p:cNvPr>
          <p:cNvSpPr>
            <a:spLocks noGrp="1"/>
          </p:cNvSpPr>
          <p:nvPr>
            <p:ph type="sldNum" sz="quarter" idx="12"/>
          </p:nvPr>
        </p:nvSpPr>
        <p:spPr/>
        <p:txBody>
          <a:bodyPr/>
          <a:lstStyle/>
          <a:p>
            <a:fld id="{498B4B26-AF82-B14C-A2D1-B22C4200A4B4}" type="slidenum">
              <a:rPr lang="en-US"/>
              <a:t>‹#›</a:t>
            </a:fld>
            <a:endParaRPr lang="en-US"/>
          </a:p>
        </p:txBody>
      </p:sp>
    </p:spTree>
    <p:extLst>
      <p:ext uri="{BB962C8B-B14F-4D97-AF65-F5344CB8AC3E}">
        <p14:creationId xmlns:p14="http://schemas.microsoft.com/office/powerpoint/2010/main" val="54437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ddles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FA7B156B-7DAC-1D45-3E02-0E8F3D717995}"/>
              </a:ext>
            </a:extLst>
          </p:cNvPr>
          <p:cNvPicPr>
            <a:picLocks noChangeAspect="1"/>
          </p:cNvPicPr>
          <p:nvPr userDrawn="1"/>
        </p:nvPicPr>
        <p:blipFill>
          <a:blip r:embed="rId4"/>
          <a:stretch>
            <a:fillRect/>
          </a:stretch>
        </p:blipFill>
        <p:spPr>
          <a:xfrm>
            <a:off x="618462" y="75090"/>
            <a:ext cx="945979" cy="1103642"/>
          </a:xfrm>
          <a:prstGeom prst="rect">
            <a:avLst/>
          </a:prstGeom>
        </p:spPr>
      </p:pic>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Huddles</a:t>
            </a:r>
          </a:p>
        </p:txBody>
      </p:sp>
    </p:spTree>
    <p:extLst>
      <p:ext uri="{BB962C8B-B14F-4D97-AF65-F5344CB8AC3E}">
        <p14:creationId xmlns:p14="http://schemas.microsoft.com/office/powerpoint/2010/main" val="26501323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aching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Coaching</a:t>
            </a:r>
          </a:p>
        </p:txBody>
      </p:sp>
      <p:pic>
        <p:nvPicPr>
          <p:cNvPr id="12" name="Picture 11">
            <a:extLst>
              <a:ext uri="{FF2B5EF4-FFF2-40B4-BE49-F238E27FC236}">
                <a16:creationId xmlns:a16="http://schemas.microsoft.com/office/drawing/2014/main" id="{271ABDC8-B38C-BFD8-F727-6071B82A38CA}"/>
              </a:ext>
            </a:extLst>
          </p:cNvPr>
          <p:cNvPicPr>
            <a:picLocks noChangeAspect="1"/>
          </p:cNvPicPr>
          <p:nvPr userDrawn="1"/>
        </p:nvPicPr>
        <p:blipFill>
          <a:blip r:embed="rId4"/>
          <a:stretch>
            <a:fillRect/>
          </a:stretch>
        </p:blipFill>
        <p:spPr>
          <a:xfrm>
            <a:off x="512629" y="45118"/>
            <a:ext cx="1130300" cy="1117600"/>
          </a:xfrm>
          <a:prstGeom prst="rect">
            <a:avLst/>
          </a:prstGeom>
        </p:spPr>
      </p:pic>
    </p:spTree>
    <p:extLst>
      <p:ext uri="{BB962C8B-B14F-4D97-AF65-F5344CB8AC3E}">
        <p14:creationId xmlns:p14="http://schemas.microsoft.com/office/powerpoint/2010/main" val="3117305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aching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Coaching</a:t>
            </a:r>
          </a:p>
        </p:txBody>
      </p:sp>
      <p:pic>
        <p:nvPicPr>
          <p:cNvPr id="12" name="Picture 11">
            <a:extLst>
              <a:ext uri="{FF2B5EF4-FFF2-40B4-BE49-F238E27FC236}">
                <a16:creationId xmlns:a16="http://schemas.microsoft.com/office/drawing/2014/main" id="{271ABDC8-B38C-BFD8-F727-6071B82A38CA}"/>
              </a:ext>
            </a:extLst>
          </p:cNvPr>
          <p:cNvPicPr>
            <a:picLocks noChangeAspect="1"/>
          </p:cNvPicPr>
          <p:nvPr userDrawn="1"/>
        </p:nvPicPr>
        <p:blipFill>
          <a:blip r:embed="rId4"/>
          <a:stretch>
            <a:fillRect/>
          </a:stretch>
        </p:blipFill>
        <p:spPr>
          <a:xfrm>
            <a:off x="512629" y="45118"/>
            <a:ext cx="1130300" cy="1117600"/>
          </a:xfrm>
          <a:prstGeom prst="rect">
            <a:avLst/>
          </a:prstGeom>
        </p:spPr>
      </p:pic>
    </p:spTree>
    <p:extLst>
      <p:ext uri="{BB962C8B-B14F-4D97-AF65-F5344CB8AC3E}">
        <p14:creationId xmlns:p14="http://schemas.microsoft.com/office/powerpoint/2010/main" val="3352196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PE - One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10642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PPE</a:t>
            </a:r>
          </a:p>
        </p:txBody>
      </p:sp>
      <p:pic>
        <p:nvPicPr>
          <p:cNvPr id="2" name="Picture 1">
            <a:extLst>
              <a:ext uri="{FF2B5EF4-FFF2-40B4-BE49-F238E27FC236}">
                <a16:creationId xmlns:a16="http://schemas.microsoft.com/office/drawing/2014/main" id="{DAA9DEE3-A0F3-C09A-3CFF-41B8CB8FC338}"/>
              </a:ext>
            </a:extLst>
          </p:cNvPr>
          <p:cNvPicPr>
            <a:picLocks noChangeAspect="1"/>
          </p:cNvPicPr>
          <p:nvPr userDrawn="1"/>
        </p:nvPicPr>
        <p:blipFill>
          <a:blip r:embed="rId4"/>
          <a:stretch>
            <a:fillRect/>
          </a:stretch>
        </p:blipFill>
        <p:spPr>
          <a:xfrm>
            <a:off x="512629" y="60210"/>
            <a:ext cx="1066800" cy="1003300"/>
          </a:xfrm>
          <a:prstGeom prst="rect">
            <a:avLst/>
          </a:prstGeom>
        </p:spPr>
      </p:pic>
    </p:spTree>
    <p:extLst>
      <p:ext uri="{BB962C8B-B14F-4D97-AF65-F5344CB8AC3E}">
        <p14:creationId xmlns:p14="http://schemas.microsoft.com/office/powerpoint/2010/main" val="21356008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PE - 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5" name="Content Placeholder 2">
            <a:extLst>
              <a:ext uri="{FF2B5EF4-FFF2-40B4-BE49-F238E27FC236}">
                <a16:creationId xmlns:a16="http://schemas.microsoft.com/office/drawing/2014/main" id="{9504E9F1-1DEA-2FED-070B-79ACA772FC3D}"/>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2F47C8C-9744-D984-6B6C-6D2A3365C9B0}"/>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15E49D-E1A8-33AA-E819-586AC87C4774}"/>
              </a:ext>
            </a:extLst>
          </p:cNvPr>
          <p:cNvSpPr txBox="1"/>
          <p:nvPr userDrawn="1"/>
        </p:nvSpPr>
        <p:spPr>
          <a:xfrm>
            <a:off x="1828800" y="298997"/>
            <a:ext cx="9525000" cy="707886"/>
          </a:xfrm>
          <a:prstGeom prst="rect">
            <a:avLst/>
          </a:prstGeom>
          <a:noFill/>
        </p:spPr>
        <p:txBody>
          <a:bodyPr wrap="square" rtlCol="0">
            <a:spAutoFit/>
          </a:bodyPr>
          <a:lstStyle/>
          <a:p>
            <a:r>
              <a:rPr lang="en-US" sz="4000" kern="1200">
                <a:solidFill>
                  <a:schemeClr val="bg1"/>
                </a:solidFill>
                <a:latin typeface="+mj-lt"/>
                <a:ea typeface="+mj-ea"/>
                <a:cs typeface="+mj-cs"/>
              </a:rPr>
              <a:t>PPE</a:t>
            </a:r>
          </a:p>
        </p:txBody>
      </p:sp>
      <p:pic>
        <p:nvPicPr>
          <p:cNvPr id="2" name="Picture 1">
            <a:extLst>
              <a:ext uri="{FF2B5EF4-FFF2-40B4-BE49-F238E27FC236}">
                <a16:creationId xmlns:a16="http://schemas.microsoft.com/office/drawing/2014/main" id="{DAA9DEE3-A0F3-C09A-3CFF-41B8CB8FC338}"/>
              </a:ext>
            </a:extLst>
          </p:cNvPr>
          <p:cNvPicPr>
            <a:picLocks noChangeAspect="1"/>
          </p:cNvPicPr>
          <p:nvPr userDrawn="1"/>
        </p:nvPicPr>
        <p:blipFill>
          <a:blip r:embed="rId4"/>
          <a:stretch>
            <a:fillRect/>
          </a:stretch>
        </p:blipFill>
        <p:spPr>
          <a:xfrm>
            <a:off x="512629" y="60210"/>
            <a:ext cx="1066800" cy="1003300"/>
          </a:xfrm>
          <a:prstGeom prst="rect">
            <a:avLst/>
          </a:prstGeom>
        </p:spPr>
      </p:pic>
    </p:spTree>
    <p:extLst>
      <p:ext uri="{BB962C8B-B14F-4D97-AF65-F5344CB8AC3E}">
        <p14:creationId xmlns:p14="http://schemas.microsoft.com/office/powerpoint/2010/main" val="19300899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263E3E-65C7-314F-8BB1-8BDD3957C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790ED-F409-314B-A1CD-C228FFD849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BA2C5-09AB-8941-93F1-C30E52FBC7B3}" type="datetimeFigureOut">
              <a:t>6/25/2025</a:t>
            </a:fld>
            <a:endParaRPr lang="en-US"/>
          </a:p>
        </p:txBody>
      </p:sp>
      <p:sp>
        <p:nvSpPr>
          <p:cNvPr id="5" name="Footer Placeholder 4">
            <a:extLst>
              <a:ext uri="{FF2B5EF4-FFF2-40B4-BE49-F238E27FC236}">
                <a16:creationId xmlns:a16="http://schemas.microsoft.com/office/drawing/2014/main" id="{241C2AB5-DACE-494D-937B-9B2D4E7BC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CC4B67-C875-F343-9550-85427593F8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B4B26-AF82-B14C-A2D1-B22C4200A4B4}" type="slidenum">
              <a:t>‹#›</a:t>
            </a:fld>
            <a:endParaRPr lang="en-US"/>
          </a:p>
        </p:txBody>
      </p:sp>
      <p:sp>
        <p:nvSpPr>
          <p:cNvPr id="7" name="Rectangle 6">
            <a:extLst>
              <a:ext uri="{FF2B5EF4-FFF2-40B4-BE49-F238E27FC236}">
                <a16:creationId xmlns:a16="http://schemas.microsoft.com/office/drawing/2014/main" id="{0F35C1AD-8162-AC4F-9289-9DFAE4CD04C8}"/>
              </a:ext>
            </a:extLst>
          </p:cNvPr>
          <p:cNvSpPr/>
          <p:nvPr userDrawn="1"/>
        </p:nvSpPr>
        <p:spPr>
          <a:xfrm>
            <a:off x="12669074" y="1358283"/>
            <a:ext cx="397803" cy="351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E0EC16-4CFE-1C48-BC0D-77F32FD8AE7C}"/>
              </a:ext>
            </a:extLst>
          </p:cNvPr>
          <p:cNvSpPr/>
          <p:nvPr userDrawn="1"/>
        </p:nvSpPr>
        <p:spPr>
          <a:xfrm>
            <a:off x="12669074" y="1780313"/>
            <a:ext cx="397803" cy="351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514535-37D1-E749-B294-599D212BA9AF}"/>
              </a:ext>
            </a:extLst>
          </p:cNvPr>
          <p:cNvSpPr/>
          <p:nvPr userDrawn="1"/>
        </p:nvSpPr>
        <p:spPr>
          <a:xfrm>
            <a:off x="12669074" y="2202344"/>
            <a:ext cx="397803" cy="351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C169291-B054-1445-B73E-82FD3DC14C25}"/>
              </a:ext>
            </a:extLst>
          </p:cNvPr>
          <p:cNvSpPr txBox="1"/>
          <p:nvPr userDrawn="1"/>
        </p:nvSpPr>
        <p:spPr>
          <a:xfrm>
            <a:off x="12477024" y="915447"/>
            <a:ext cx="781902" cy="369332"/>
          </a:xfrm>
          <a:prstGeom prst="rect">
            <a:avLst/>
          </a:prstGeom>
          <a:noFill/>
        </p:spPr>
        <p:txBody>
          <a:bodyPr wrap="square" rtlCol="0">
            <a:spAutoFit/>
          </a:bodyPr>
          <a:lstStyle/>
          <a:p>
            <a:pPr algn="ctr"/>
            <a:r>
              <a:rPr lang="en-US" sz="900"/>
              <a:t>PRIMARYCOLORS</a:t>
            </a:r>
          </a:p>
        </p:txBody>
      </p:sp>
      <p:sp>
        <p:nvSpPr>
          <p:cNvPr id="11" name="Title 1">
            <a:extLst>
              <a:ext uri="{FF2B5EF4-FFF2-40B4-BE49-F238E27FC236}">
                <a16:creationId xmlns:a16="http://schemas.microsoft.com/office/drawing/2014/main" id="{6FE2CDB8-F202-F645-B904-DC807631F969}"/>
              </a:ext>
            </a:extLst>
          </p:cNvPr>
          <p:cNvSpPr txBox="1">
            <a:spLocks/>
          </p:cNvSpPr>
          <p:nvPr userDrawn="1"/>
        </p:nvSpPr>
        <p:spPr>
          <a:xfrm>
            <a:off x="1828800" y="365125"/>
            <a:ext cx="9652000" cy="575631"/>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65496906"/>
      </p:ext>
    </p:extLst>
  </p:cSld>
  <p:clrMap bg1="lt1" tx1="dk1" bg2="lt2" tx2="dk2" accent1="accent1" accent2="accent2" accent3="accent3" accent4="accent4" accent5="accent5" accent6="accent6" hlink="hlink" folHlink="folHlink"/>
  <p:sldLayoutIdLst>
    <p:sldLayoutId id="2147483660" r:id="rId1"/>
    <p:sldLayoutId id="2147483679" r:id="rId2"/>
    <p:sldLayoutId id="2147483677" r:id="rId3"/>
    <p:sldLayoutId id="2147483680" r:id="rId4"/>
    <p:sldLayoutId id="2147483664" r:id="rId5"/>
    <p:sldLayoutId id="2147483681" r:id="rId6"/>
    <p:sldLayoutId id="2147483666" r:id="rId7"/>
    <p:sldLayoutId id="2147483682" r:id="rId8"/>
    <p:sldLayoutId id="2147483667" r:id="rId9"/>
    <p:sldLayoutId id="2147483663" r:id="rId10"/>
    <p:sldLayoutId id="2147483683" r:id="rId11"/>
    <p:sldLayoutId id="2147483684" r:id="rId12"/>
    <p:sldLayoutId id="2147483668" r:id="rId13"/>
    <p:sldLayoutId id="2147483669" r:id="rId14"/>
    <p:sldLayoutId id="2147483685" r:id="rId15"/>
    <p:sldLayoutId id="2147483670" r:id="rId16"/>
    <p:sldLayoutId id="2147483686" r:id="rId17"/>
    <p:sldLayoutId id="2147483671" r:id="rId18"/>
    <p:sldLayoutId id="2147483687" r:id="rId19"/>
    <p:sldLayoutId id="2147483672" r:id="rId20"/>
    <p:sldLayoutId id="2147483688" r:id="rId21"/>
    <p:sldLayoutId id="2147483662" r:id="rId22"/>
    <p:sldLayoutId id="2147483689" r:id="rId23"/>
    <p:sldLayoutId id="2147483673" r:id="rId24"/>
    <p:sldLayoutId id="2147483690" r:id="rId25"/>
    <p:sldLayoutId id="2147483674" r:id="rId26"/>
    <p:sldLayoutId id="2147483691" r:id="rId27"/>
    <p:sldLayoutId id="2147483675" r:id="rId28"/>
    <p:sldLayoutId id="2147483692" r:id="rId29"/>
    <p:sldLayoutId id="2147483661" r:id="rId30"/>
    <p:sldLayoutId id="2147483693" r:id="rId31"/>
    <p:sldLayoutId id="2147483678" r:id="rId32"/>
    <p:sldLayoutId id="2147483694" r:id="rId33"/>
    <p:sldLayoutId id="2147483655" r:id="rId34"/>
    <p:sldLayoutId id="2147483676" r:id="rId35"/>
    <p:sldLayoutId id="2147483650" r:id="rId36"/>
    <p:sldLayoutId id="2147483652" r:id="rId37"/>
    <p:sldLayoutId id="2147483653" r:id="rId38"/>
    <p:sldLayoutId id="2147483649" r:id="rId39"/>
    <p:sldLayoutId id="2147483654" r:id="rId40"/>
    <p:sldLayoutId id="2147483651" r:id="rId41"/>
    <p:sldLayoutId id="2147483665" r:id="rId4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iosh/npptl/hospresptoolkit/default.htm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cdc.gov/infectioncontrol/training/strive.html#anchor_1565264877" TargetMode="External"/><Relationship Id="rId5" Type="http://schemas.openxmlformats.org/officeDocument/2006/relationships/hyperlink" Target="https://www.cdc.gov/infectioncontrol/pdf/strive/PPE103-508.pdf" TargetMode="External"/><Relationship Id="rId4" Type="http://schemas.openxmlformats.org/officeDocument/2006/relationships/hyperlink" Target="https://www.cdc.gov/hai/pdfs/ppe/PPE-Sequence.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hyperlink" Target="https://www.cdc.gov/hai/prevent/infection-control-assessment-tool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gepointlearning.com/blog/ppe-training/" TargetMode="External"/><Relationship Id="rId7" Type="http://schemas.openxmlformats.org/officeDocument/2006/relationships/hyperlink" Target="https://www.cdc.gov/infectioncontrol/training/strive.html#anchor_1565264877"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hyperlink" Target="https://www.cdc.gov/hai/prevent/ppe.html" TargetMode="External"/><Relationship Id="rId5" Type="http://schemas.openxmlformats.org/officeDocument/2006/relationships/hyperlink" Target="https://www.cdc.gov/hai/prevent/infection-control-assessment-tools.html" TargetMode="External"/><Relationship Id="rId4" Type="http://schemas.openxmlformats.org/officeDocument/2006/relationships/hyperlink" Target="https://www.cardinalhealth.com/en/essential-insights/importance-of-staff-training-for-proper-ppe-use.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pice.unc.edu/wp-content/uploads/2017/03/PPE-Competency-SPICE.pdf"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hyperlink" Target="https://woundreference.com/blog?id=competency-assessments" TargetMode="External"/><Relationship Id="rId5" Type="http://schemas.openxmlformats.org/officeDocument/2006/relationships/hyperlink" Target="https://www.osha.gov/laws-regs/regulations/standardnumber/1910/1910.132" TargetMode="External"/><Relationship Id="rId4" Type="http://schemas.openxmlformats.org/officeDocument/2006/relationships/hyperlink" Target="https://spice.unc.edu/wp-content/uploads/2020/04/Hand-Hygiene-Competency-SPICE_4-9-20.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B7C7C8-4CDB-51E4-59EC-586FBDAE20D9}"/>
              </a:ext>
            </a:extLst>
          </p:cNvPr>
          <p:cNvPicPr>
            <a:picLocks noChangeAspect="1"/>
          </p:cNvPicPr>
          <p:nvPr/>
        </p:nvPicPr>
        <p:blipFill rotWithShape="1">
          <a:blip r:embed="rId3">
            <a:alphaModFix/>
          </a:blip>
          <a:srcRect t="18847" b="26022"/>
          <a:stretch/>
        </p:blipFill>
        <p:spPr>
          <a:xfrm>
            <a:off x="0" y="0"/>
            <a:ext cx="12192000" cy="4481020"/>
          </a:xfrm>
          <a:prstGeom prst="rect">
            <a:avLst/>
          </a:prstGeom>
        </p:spPr>
      </p:pic>
      <p:sp>
        <p:nvSpPr>
          <p:cNvPr id="7" name="Title 6">
            <a:extLst>
              <a:ext uri="{FF2B5EF4-FFF2-40B4-BE49-F238E27FC236}">
                <a16:creationId xmlns:a16="http://schemas.microsoft.com/office/drawing/2014/main" id="{F5527791-770D-B14C-9B49-1DC55015919F}"/>
              </a:ext>
            </a:extLst>
          </p:cNvPr>
          <p:cNvSpPr>
            <a:spLocks noGrp="1"/>
          </p:cNvSpPr>
          <p:nvPr>
            <p:ph type="ctrTitle"/>
          </p:nvPr>
        </p:nvSpPr>
        <p:spPr>
          <a:xfrm>
            <a:off x="1524000" y="4779243"/>
            <a:ext cx="9144000" cy="535194"/>
          </a:xfrm>
        </p:spPr>
        <p:txBody>
          <a:bodyPr/>
          <a:lstStyle/>
          <a:p>
            <a:r>
              <a:rPr lang="en-US"/>
              <a:t> </a:t>
            </a:r>
          </a:p>
        </p:txBody>
      </p:sp>
      <p:sp>
        <p:nvSpPr>
          <p:cNvPr id="8" name="Subtitle 7">
            <a:extLst>
              <a:ext uri="{FF2B5EF4-FFF2-40B4-BE49-F238E27FC236}">
                <a16:creationId xmlns:a16="http://schemas.microsoft.com/office/drawing/2014/main" id="{CA733DAE-7905-684F-95A2-27739AD64F1C}"/>
              </a:ext>
            </a:extLst>
          </p:cNvPr>
          <p:cNvSpPr>
            <a:spLocks noGrp="1"/>
          </p:cNvSpPr>
          <p:nvPr>
            <p:ph type="subTitle" idx="1"/>
          </p:nvPr>
        </p:nvSpPr>
        <p:spPr>
          <a:xfrm>
            <a:off x="1524000" y="4934417"/>
            <a:ext cx="9144000" cy="760039"/>
          </a:xfrm>
        </p:spPr>
        <p:txBody>
          <a:bodyPr>
            <a:normAutofit/>
          </a:bodyPr>
          <a:lstStyle/>
          <a:p>
            <a:r>
              <a:rPr lang="en-US" sz="2800"/>
              <a:t>PPE-Training Staff and Competency Evaluation</a:t>
            </a:r>
          </a:p>
        </p:txBody>
      </p:sp>
    </p:spTree>
    <p:extLst>
      <p:ext uri="{BB962C8B-B14F-4D97-AF65-F5344CB8AC3E}">
        <p14:creationId xmlns:p14="http://schemas.microsoft.com/office/powerpoint/2010/main" val="106516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568EC-021F-B000-C2B4-BB25B5F343A9}"/>
              </a:ext>
            </a:extLst>
          </p:cNvPr>
          <p:cNvSpPr>
            <a:spLocks noGrp="1"/>
          </p:cNvSpPr>
          <p:nvPr>
            <p:ph sz="half" idx="1"/>
          </p:nvPr>
        </p:nvSpPr>
        <p:spPr>
          <a:xfrm>
            <a:off x="248729" y="1289189"/>
            <a:ext cx="5771071" cy="4753904"/>
          </a:xfrm>
        </p:spPr>
        <p:txBody>
          <a:bodyPr vert="horz" lIns="91440" tIns="45720" rIns="91440" bIns="45720" rtlCol="0" anchor="t">
            <a:noAutofit/>
          </a:bodyPr>
          <a:lstStyle/>
          <a:p>
            <a:r>
              <a:rPr lang="en-US" sz="1800">
                <a:solidFill>
                  <a:srgbClr val="075290"/>
                </a:solidFill>
                <a:ea typeface="+mn-lt"/>
                <a:cs typeface="+mn-lt"/>
                <a:hlinkClick r:id="rId3"/>
              </a:rPr>
              <a:t>CDC Healthcare Respiratory Protection Resources</a:t>
            </a:r>
            <a:br>
              <a:rPr lang="en-US" sz="1800">
                <a:ea typeface="+mn-lt"/>
                <a:cs typeface="+mn-lt"/>
              </a:rPr>
            </a:br>
            <a:r>
              <a:rPr lang="en-US" sz="1800">
                <a:solidFill>
                  <a:srgbClr val="075290"/>
                </a:solidFill>
                <a:ea typeface="+mn-lt"/>
                <a:cs typeface="+mn-lt"/>
              </a:rPr>
              <a:t>This website provides healthcare worker respiratory protection resources, including the National Institute for Occupational Safety and Health (NIOSH) toolkit on requirements for an effective hospital respiratory protection program.</a:t>
            </a:r>
            <a:endParaRPr lang="en-US" sz="1800">
              <a:cs typeface="Arial" panose="020B0604020202020204"/>
            </a:endParaRPr>
          </a:p>
          <a:p>
            <a:r>
              <a:rPr lang="en-US" sz="1800">
                <a:solidFill>
                  <a:srgbClr val="075290"/>
                </a:solidFill>
                <a:ea typeface="+mn-lt"/>
                <a:cs typeface="+mn-lt"/>
                <a:hlinkClick r:id="rId4"/>
              </a:rPr>
              <a:t>Sequence for Donning and Removing Personal Protective Equipment</a:t>
            </a:r>
            <a:endParaRPr lang="en-US" sz="1800">
              <a:solidFill>
                <a:srgbClr val="225F92"/>
              </a:solidFill>
              <a:ea typeface="+mn-lt"/>
              <a:cs typeface="+mn-lt"/>
            </a:endParaRPr>
          </a:p>
          <a:p>
            <a:r>
              <a:rPr lang="en-US" sz="1800">
                <a:solidFill>
                  <a:srgbClr val="225F92"/>
                </a:solidFill>
                <a:ea typeface="+mn-lt"/>
                <a:cs typeface="+mn-lt"/>
              </a:rPr>
              <a:t>This poster demonstrates one option for safely donning (putting on) and doffing (removing) PPE.</a:t>
            </a:r>
            <a:endParaRPr lang="en-US" sz="1800">
              <a:solidFill>
                <a:srgbClr val="225F92"/>
              </a:solidFill>
              <a:cs typeface="Arial"/>
            </a:endParaRPr>
          </a:p>
        </p:txBody>
      </p:sp>
      <p:sp>
        <p:nvSpPr>
          <p:cNvPr id="3" name="Content Placeholder 2">
            <a:extLst>
              <a:ext uri="{FF2B5EF4-FFF2-40B4-BE49-F238E27FC236}">
                <a16:creationId xmlns:a16="http://schemas.microsoft.com/office/drawing/2014/main" id="{E26620ED-0F47-E068-0DA8-97DED5AC2F59}"/>
              </a:ext>
            </a:extLst>
          </p:cNvPr>
          <p:cNvSpPr>
            <a:spLocks noGrp="1"/>
          </p:cNvSpPr>
          <p:nvPr>
            <p:ph sz="half" idx="2"/>
          </p:nvPr>
        </p:nvSpPr>
        <p:spPr/>
        <p:txBody>
          <a:bodyPr vert="horz" lIns="91440" tIns="45720" rIns="91440" bIns="45720" rtlCol="0" anchor="t">
            <a:noAutofit/>
          </a:bodyPr>
          <a:lstStyle/>
          <a:p>
            <a:r>
              <a:rPr lang="en-US" sz="1800" u="sng">
                <a:solidFill>
                  <a:srgbClr val="075290"/>
                </a:solidFill>
                <a:ea typeface="+mn-lt"/>
                <a:cs typeface="+mn-lt"/>
                <a:hlinkClick r:id="rId5"/>
              </a:rPr>
              <a:t>PPE 103: Training Frontline Health Care Professionals and Auditing Practices [PDF – 45 pages]</a:t>
            </a:r>
            <a:br>
              <a:rPr lang="en-US" sz="1800" u="sng">
                <a:ea typeface="+mn-lt"/>
                <a:cs typeface="+mn-lt"/>
              </a:rPr>
            </a:br>
            <a:r>
              <a:rPr lang="en-US" sz="1800">
                <a:solidFill>
                  <a:srgbClr val="075290"/>
                </a:solidFill>
                <a:ea typeface="+mn-lt"/>
                <a:cs typeface="+mn-lt"/>
              </a:rPr>
              <a:t>This training reviews strategies to coach and train frontline health care workers in the use of PPE and strategies for auditing appropriate PPE use to identify gaps and improve PPE adherence. See additional courses at: </a:t>
            </a:r>
            <a:r>
              <a:rPr lang="en-US" sz="1800">
                <a:solidFill>
                  <a:srgbClr val="075290"/>
                </a:solidFill>
                <a:ea typeface="+mn-lt"/>
                <a:cs typeface="+mn-lt"/>
                <a:hlinkClick r:id="rId6"/>
              </a:rPr>
              <a:t>CDC/STRIVE Infection Control Training</a:t>
            </a:r>
            <a:r>
              <a:rPr lang="en-US" sz="1800">
                <a:ea typeface="+mn-lt"/>
                <a:cs typeface="+mn-lt"/>
              </a:rPr>
              <a:t>.</a:t>
            </a:r>
            <a:endParaRPr lang="en-US" sz="1800">
              <a:cs typeface="Arial"/>
            </a:endParaRPr>
          </a:p>
        </p:txBody>
      </p:sp>
      <p:sp>
        <p:nvSpPr>
          <p:cNvPr id="4" name="TextBox 3">
            <a:extLst>
              <a:ext uri="{FF2B5EF4-FFF2-40B4-BE49-F238E27FC236}">
                <a16:creationId xmlns:a16="http://schemas.microsoft.com/office/drawing/2014/main" id="{78D858F5-5211-BF7D-9B63-5D9F9017D984}"/>
              </a:ext>
            </a:extLst>
          </p:cNvPr>
          <p:cNvSpPr txBox="1"/>
          <p:nvPr/>
        </p:nvSpPr>
        <p:spPr>
          <a:xfrm>
            <a:off x="3053281" y="358993"/>
            <a:ext cx="71139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Calibri"/>
              <a:buChar char="-"/>
            </a:pPr>
            <a:r>
              <a:rPr lang="en-US" sz="3600">
                <a:solidFill>
                  <a:schemeClr val="bg1"/>
                </a:solidFill>
                <a:cs typeface="Arial"/>
              </a:rPr>
              <a:t>CDC Training Resources</a:t>
            </a:r>
            <a:endParaRPr lang="en-US">
              <a:solidFill>
                <a:schemeClr val="bg1"/>
              </a:solidFill>
              <a:cs typeface="Arial" panose="020B0604020202020204"/>
            </a:endParaRPr>
          </a:p>
        </p:txBody>
      </p:sp>
    </p:spTree>
    <p:extLst>
      <p:ext uri="{BB962C8B-B14F-4D97-AF65-F5344CB8AC3E}">
        <p14:creationId xmlns:p14="http://schemas.microsoft.com/office/powerpoint/2010/main" val="163528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BD6BFC-4E42-EE29-28FA-679C9042960B}"/>
              </a:ext>
            </a:extLst>
          </p:cNvPr>
          <p:cNvSpPr>
            <a:spLocks noGrp="1"/>
          </p:cNvSpPr>
          <p:nvPr>
            <p:ph sz="half" idx="1"/>
          </p:nvPr>
        </p:nvSpPr>
        <p:spPr>
          <a:xfrm>
            <a:off x="838200" y="1289188"/>
            <a:ext cx="10642600" cy="4744577"/>
          </a:xfrm>
        </p:spPr>
        <p:txBody>
          <a:bodyPr vert="horz" lIns="91440" tIns="45720" rIns="91440" bIns="45720" rtlCol="0" anchor="t">
            <a:noAutofit/>
          </a:bodyPr>
          <a:lstStyle/>
          <a:p>
            <a:r>
              <a:rPr lang="en-US" sz="2000" b="1" dirty="0"/>
              <a:t>Practice makes perfect – demonstration and return demonstration</a:t>
            </a:r>
            <a:endParaRPr lang="en-US" sz="2000" b="1">
              <a:cs typeface="Arial"/>
            </a:endParaRPr>
          </a:p>
          <a:p>
            <a:pPr lvl="1"/>
            <a:r>
              <a:rPr lang="en-US" sz="2000" dirty="0"/>
              <a:t>Perform hand hygiene - </a:t>
            </a:r>
            <a:r>
              <a:rPr lang="en-US" sz="2000" dirty="0">
                <a:ea typeface="+mn-lt"/>
                <a:cs typeface="+mn-lt"/>
              </a:rPr>
              <a:t>Simulate contamination using </a:t>
            </a:r>
            <a:r>
              <a:rPr lang="fr-FR" sz="2000" dirty="0">
                <a:ea typeface="+mn-lt"/>
                <a:cs typeface="+mn-lt"/>
              </a:rPr>
              <a:t>fluorescent </a:t>
            </a:r>
            <a:r>
              <a:rPr lang="fr-FR" sz="2000" dirty="0" err="1">
                <a:ea typeface="+mn-lt"/>
                <a:cs typeface="+mn-lt"/>
              </a:rPr>
              <a:t>glow</a:t>
            </a:r>
            <a:r>
              <a:rPr lang="fr-FR" sz="2000" dirty="0">
                <a:ea typeface="+mn-lt"/>
                <a:cs typeface="+mn-lt"/>
              </a:rPr>
              <a:t> solution</a:t>
            </a:r>
            <a:endParaRPr lang="en-US" sz="2000">
              <a:cs typeface="Arial"/>
            </a:endParaRPr>
          </a:p>
          <a:p>
            <a:pPr lvl="1"/>
            <a:r>
              <a:rPr lang="en-US" sz="2000" dirty="0"/>
              <a:t>Don PPE correctly and in the correct order</a:t>
            </a:r>
            <a:endParaRPr lang="en-US" sz="2000">
              <a:cs typeface="Arial"/>
            </a:endParaRPr>
          </a:p>
          <a:p>
            <a:pPr lvl="1"/>
            <a:r>
              <a:rPr lang="en-US" sz="2000" dirty="0"/>
              <a:t>Doff PPE correctly and without contamination -Simulate contamination using </a:t>
            </a:r>
            <a:r>
              <a:rPr lang="fr-FR" sz="2000" dirty="0" err="1"/>
              <a:t>chocolate</a:t>
            </a:r>
            <a:r>
              <a:rPr lang="fr-FR" sz="2000" dirty="0"/>
              <a:t> </a:t>
            </a:r>
            <a:r>
              <a:rPr lang="fr-FR" sz="2000" dirty="0" err="1"/>
              <a:t>syrup</a:t>
            </a:r>
            <a:r>
              <a:rPr lang="fr-FR" sz="2000" dirty="0"/>
              <a:t>, etc.</a:t>
            </a:r>
            <a:endParaRPr lang="en-US" sz="2000">
              <a:cs typeface="Arial"/>
            </a:endParaRPr>
          </a:p>
          <a:p>
            <a:r>
              <a:rPr lang="fr-FR" sz="2000" b="1" dirty="0"/>
              <a:t>Training </a:t>
            </a:r>
            <a:r>
              <a:rPr lang="fr-FR" sz="2000" b="1" dirty="0" err="1"/>
              <a:t>is</a:t>
            </a:r>
            <a:r>
              <a:rPr lang="fr-FR" sz="2000" b="1" dirty="0"/>
              <a:t> not a one-time occurrence</a:t>
            </a:r>
            <a:endParaRPr lang="fr-FR" sz="2000" b="1" dirty="0">
              <a:cs typeface="Arial"/>
            </a:endParaRPr>
          </a:p>
          <a:p>
            <a:pPr lvl="1"/>
            <a:r>
              <a:rPr lang="fr-FR" sz="2000" dirty="0" err="1"/>
              <a:t>Annual</a:t>
            </a:r>
            <a:r>
              <a:rPr lang="fr-FR" sz="2000" dirty="0"/>
              <a:t> performance </a:t>
            </a:r>
            <a:r>
              <a:rPr lang="fr-FR" sz="2000" dirty="0" err="1"/>
              <a:t>reviews</a:t>
            </a:r>
            <a:endParaRPr lang="fr-FR" sz="2000" err="1">
              <a:cs typeface="Arial"/>
            </a:endParaRPr>
          </a:p>
          <a:p>
            <a:pPr lvl="1"/>
            <a:r>
              <a:rPr lang="fr-FR" sz="2000" dirty="0"/>
              <a:t>Audits of staff performance</a:t>
            </a:r>
            <a:endParaRPr lang="fr-FR" sz="2000">
              <a:cs typeface="Arial"/>
            </a:endParaRPr>
          </a:p>
          <a:p>
            <a:pPr lvl="1"/>
            <a:r>
              <a:rPr lang="fr-FR" sz="2000" dirty="0" err="1"/>
              <a:t>Individual</a:t>
            </a:r>
            <a:r>
              <a:rPr lang="fr-FR" sz="2000" dirty="0"/>
              <a:t> staff </a:t>
            </a:r>
            <a:r>
              <a:rPr lang="fr-FR" sz="2000" dirty="0" err="1"/>
              <a:t>member</a:t>
            </a:r>
            <a:r>
              <a:rPr lang="fr-FR" sz="2000" dirty="0"/>
              <a:t> performance</a:t>
            </a:r>
            <a:endParaRPr lang="fr-FR" sz="2000">
              <a:cs typeface="Arial"/>
            </a:endParaRPr>
          </a:p>
          <a:p>
            <a:endParaRPr lang="en-US"/>
          </a:p>
        </p:txBody>
      </p:sp>
      <p:sp>
        <p:nvSpPr>
          <p:cNvPr id="3" name="TextBox 2">
            <a:extLst>
              <a:ext uri="{FF2B5EF4-FFF2-40B4-BE49-F238E27FC236}">
                <a16:creationId xmlns:a16="http://schemas.microsoft.com/office/drawing/2014/main" id="{0343C493-0E18-3E52-AF80-43D324118C10}"/>
              </a:ext>
            </a:extLst>
          </p:cNvPr>
          <p:cNvSpPr txBox="1"/>
          <p:nvPr/>
        </p:nvSpPr>
        <p:spPr>
          <a:xfrm>
            <a:off x="3044920" y="369207"/>
            <a:ext cx="2513830" cy="677108"/>
          </a:xfrm>
          <a:prstGeom prst="rect">
            <a:avLst/>
          </a:prstGeom>
          <a:noFill/>
        </p:spPr>
        <p:txBody>
          <a:bodyPr wrap="none" lIns="91440" tIns="45720" rIns="91440" bIns="45720" rtlCol="0" anchor="t">
            <a:spAutoFit/>
          </a:bodyPr>
          <a:lstStyle/>
          <a:p>
            <a:r>
              <a:rPr lang="en-US" sz="3800">
                <a:solidFill>
                  <a:schemeClr val="bg1"/>
                </a:solidFill>
              </a:rPr>
              <a:t>TRAINING</a:t>
            </a:r>
          </a:p>
        </p:txBody>
      </p:sp>
    </p:spTree>
    <p:extLst>
      <p:ext uri="{BB962C8B-B14F-4D97-AF65-F5344CB8AC3E}">
        <p14:creationId xmlns:p14="http://schemas.microsoft.com/office/powerpoint/2010/main" val="294971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1B816E-DB51-C3BA-B0DB-9044871A47E7}"/>
              </a:ext>
            </a:extLst>
          </p:cNvPr>
          <p:cNvSpPr>
            <a:spLocks noGrp="1"/>
          </p:cNvSpPr>
          <p:nvPr>
            <p:ph idx="1"/>
          </p:nvPr>
        </p:nvSpPr>
        <p:spPr>
          <a:xfrm>
            <a:off x="838200" y="1597025"/>
            <a:ext cx="10642600" cy="4091619"/>
          </a:xfrm>
        </p:spPr>
        <p:txBody>
          <a:bodyPr vert="horz" lIns="91440" tIns="45720" rIns="91440" bIns="45720" rtlCol="0" anchor="t">
            <a:normAutofit fontScale="85000" lnSpcReduction="10000"/>
          </a:bodyPr>
          <a:lstStyle/>
          <a:p>
            <a:r>
              <a:rPr lang="en-US" sz="2100" i="0">
                <a:solidFill>
                  <a:srgbClr val="111111"/>
                </a:solidFill>
                <a:effectLst/>
              </a:rPr>
              <a:t>Competency is</a:t>
            </a:r>
            <a:r>
              <a:rPr lang="en-US" sz="2100">
                <a:solidFill>
                  <a:srgbClr val="111111"/>
                </a:solidFill>
              </a:rPr>
              <a:t> </a:t>
            </a:r>
            <a:r>
              <a:rPr lang="en-US" sz="2100">
                <a:ea typeface="+mn-lt"/>
                <a:cs typeface="+mn-lt"/>
              </a:rPr>
              <a:t>the ability </a:t>
            </a:r>
            <a:r>
              <a:rPr lang="en-US" sz="2100" b="1">
                <a:ea typeface="+mn-lt"/>
                <a:cs typeface="+mn-lt"/>
              </a:rPr>
              <a:t>to do</a:t>
            </a:r>
            <a:r>
              <a:rPr lang="en-US" sz="2100">
                <a:ea typeface="+mn-lt"/>
                <a:cs typeface="+mn-lt"/>
              </a:rPr>
              <a:t> something successfully.</a:t>
            </a:r>
            <a:endParaRPr lang="en-US" sz="2100">
              <a:cs typeface="Arial"/>
            </a:endParaRPr>
          </a:p>
          <a:p>
            <a:r>
              <a:rPr lang="en-US" sz="2100">
                <a:solidFill>
                  <a:srgbClr val="111111"/>
                </a:solidFill>
              </a:rPr>
              <a:t>Competency evaluation is when the</a:t>
            </a:r>
            <a:r>
              <a:rPr lang="en-US" sz="2100" b="0" i="0">
                <a:solidFill>
                  <a:srgbClr val="111111"/>
                </a:solidFill>
                <a:effectLst/>
              </a:rPr>
              <a:t> facility validates that </a:t>
            </a:r>
            <a:r>
              <a:rPr lang="en-US" sz="2100">
                <a:solidFill>
                  <a:srgbClr val="111111"/>
                </a:solidFill>
              </a:rPr>
              <a:t>a healthcare worker can</a:t>
            </a:r>
            <a:r>
              <a:rPr lang="en-US" sz="2100" b="0" i="0">
                <a:solidFill>
                  <a:srgbClr val="111111"/>
                </a:solidFill>
                <a:effectLst/>
              </a:rPr>
              <a:t> perform a task,</a:t>
            </a:r>
            <a:r>
              <a:rPr lang="en-US" sz="2100">
                <a:solidFill>
                  <a:srgbClr val="111111"/>
                </a:solidFill>
              </a:rPr>
              <a:t> according to</a:t>
            </a:r>
            <a:r>
              <a:rPr lang="en-US" sz="2100" b="0" i="0">
                <a:solidFill>
                  <a:srgbClr val="111111"/>
                </a:solidFill>
                <a:effectLst/>
              </a:rPr>
              <a:t> the education and training provided. </a:t>
            </a:r>
            <a:endParaRPr lang="en-US">
              <a:cs typeface="Arial"/>
            </a:endParaRPr>
          </a:p>
          <a:p>
            <a:r>
              <a:rPr lang="en-US" sz="2100">
                <a:solidFill>
                  <a:srgbClr val="111111"/>
                </a:solidFill>
              </a:rPr>
              <a:t>Only staff members that have been deemed competent themselves should</a:t>
            </a:r>
            <a:r>
              <a:rPr lang="en-US" sz="2100" b="0" i="0">
                <a:solidFill>
                  <a:srgbClr val="111111"/>
                </a:solidFill>
                <a:effectLst/>
              </a:rPr>
              <a:t> assess competence.</a:t>
            </a:r>
            <a:endParaRPr lang="en-US" sz="2100" b="0" i="0">
              <a:solidFill>
                <a:srgbClr val="111111"/>
              </a:solidFill>
              <a:effectLst/>
              <a:cs typeface="Arial"/>
            </a:endParaRPr>
          </a:p>
          <a:p>
            <a:pPr algn="l">
              <a:buFont typeface="Arial" panose="020B0604020202020204" pitchFamily="34" charset="0"/>
              <a:buChar char="•"/>
            </a:pPr>
            <a:r>
              <a:rPr lang="en-US" sz="2100" i="0">
                <a:solidFill>
                  <a:srgbClr val="111111"/>
                </a:solidFill>
                <a:effectLst/>
              </a:rPr>
              <a:t>Competency is </a:t>
            </a:r>
            <a:r>
              <a:rPr lang="en-US" sz="2100" i="0" u="sng">
                <a:solidFill>
                  <a:srgbClr val="111111"/>
                </a:solidFill>
                <a:effectLst/>
              </a:rPr>
              <a:t>NOT</a:t>
            </a:r>
            <a:r>
              <a:rPr lang="en-US" sz="2100" i="0">
                <a:solidFill>
                  <a:srgbClr val="111111"/>
                </a:solidFill>
                <a:effectLst/>
              </a:rPr>
              <a:t> assessed via an education module with a post-test.</a:t>
            </a:r>
          </a:p>
          <a:p>
            <a:pPr lvl="1"/>
            <a:r>
              <a:rPr lang="en-US" sz="2100" i="0">
                <a:solidFill>
                  <a:srgbClr val="111111"/>
                </a:solidFill>
                <a:effectLst/>
              </a:rPr>
              <a:t>An education module with a post-test measures </a:t>
            </a:r>
            <a:r>
              <a:rPr lang="en-US" sz="2100" i="0" u="sng">
                <a:solidFill>
                  <a:srgbClr val="111111"/>
                </a:solidFill>
                <a:effectLst/>
              </a:rPr>
              <a:t>knowledge</a:t>
            </a:r>
            <a:r>
              <a:rPr lang="en-US" sz="2100" i="0">
                <a:solidFill>
                  <a:srgbClr val="111111"/>
                </a:solidFill>
                <a:effectLst/>
              </a:rPr>
              <a:t>, not competence (or proficiency). </a:t>
            </a:r>
          </a:p>
          <a:p>
            <a:pPr lvl="1"/>
            <a:r>
              <a:rPr lang="en-US" sz="2100" i="0">
                <a:effectLst/>
              </a:rPr>
              <a:t>One may be very knowledgeable about a skill, but unab</a:t>
            </a:r>
            <a:r>
              <a:rPr lang="en-US" sz="2100"/>
              <a:t>le </a:t>
            </a:r>
            <a:r>
              <a:rPr lang="en-US" sz="2100" i="0">
                <a:effectLst/>
              </a:rPr>
              <a:t>to actually safely perform that skill.</a:t>
            </a:r>
            <a:endParaRPr lang="en-US" sz="2100">
              <a:cs typeface="Arial"/>
            </a:endParaRPr>
          </a:p>
          <a:p>
            <a:r>
              <a:rPr lang="en-US" sz="2100" i="0">
                <a:effectLst/>
              </a:rPr>
              <a:t>Competency evaluation ensures healthcare workers provide safe, quality care.</a:t>
            </a:r>
          </a:p>
          <a:p>
            <a:endParaRPr lang="en-US"/>
          </a:p>
        </p:txBody>
      </p:sp>
      <p:sp>
        <p:nvSpPr>
          <p:cNvPr id="3" name="Title 2">
            <a:extLst>
              <a:ext uri="{FF2B5EF4-FFF2-40B4-BE49-F238E27FC236}">
                <a16:creationId xmlns:a16="http://schemas.microsoft.com/office/drawing/2014/main" id="{9E3FF5EF-2A25-5DA5-2849-9E8029357551}"/>
              </a:ext>
            </a:extLst>
          </p:cNvPr>
          <p:cNvSpPr>
            <a:spLocks noGrp="1"/>
          </p:cNvSpPr>
          <p:nvPr>
            <p:ph type="title"/>
          </p:nvPr>
        </p:nvSpPr>
        <p:spPr/>
        <p:txBody>
          <a:bodyPr/>
          <a:lstStyle/>
          <a:p>
            <a:r>
              <a:rPr lang="en-US"/>
              <a:t>Competency Evaluation</a:t>
            </a:r>
          </a:p>
        </p:txBody>
      </p:sp>
    </p:spTree>
    <p:extLst>
      <p:ext uri="{BB962C8B-B14F-4D97-AF65-F5344CB8AC3E}">
        <p14:creationId xmlns:p14="http://schemas.microsoft.com/office/powerpoint/2010/main" val="3146998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E29E957-7D2D-8658-87B0-A00F4503DC37}"/>
              </a:ext>
            </a:extLst>
          </p:cNvPr>
          <p:cNvSpPr>
            <a:spLocks noGrp="1"/>
          </p:cNvSpPr>
          <p:nvPr>
            <p:ph sz="half" idx="1"/>
          </p:nvPr>
        </p:nvSpPr>
        <p:spPr>
          <a:xfrm>
            <a:off x="838200" y="1253330"/>
            <a:ext cx="5181600" cy="4700429"/>
          </a:xfrm>
        </p:spPr>
        <p:txBody>
          <a:bodyPr vert="horz" lIns="91440" tIns="45720" rIns="91440" bIns="45720" rtlCol="0" anchor="t">
            <a:noAutofit/>
          </a:bodyPr>
          <a:lstStyle/>
          <a:p>
            <a:pPr algn="l">
              <a:buFont typeface="Arial" panose="020B0604020202020204" pitchFamily="34" charset="0"/>
              <a:buChar char="•"/>
            </a:pPr>
            <a:r>
              <a:rPr lang="en-US" sz="1600" i="0">
                <a:solidFill>
                  <a:srgbClr val="111111"/>
                </a:solidFill>
                <a:effectLst/>
              </a:rPr>
              <a:t>Competency is best assessed via return demonstration and observation. </a:t>
            </a:r>
          </a:p>
          <a:p>
            <a:pPr algn="l">
              <a:buFont typeface="Arial" panose="020B0604020202020204" pitchFamily="34" charset="0"/>
              <a:buChar char="•"/>
            </a:pPr>
            <a:r>
              <a:rPr lang="en-US" sz="1600" i="0">
                <a:solidFill>
                  <a:srgbClr val="111111"/>
                </a:solidFill>
                <a:effectLst/>
              </a:rPr>
              <a:t>Additional methods include, but are not limited to:</a:t>
            </a:r>
          </a:p>
          <a:p>
            <a:pPr lvl="1"/>
            <a:r>
              <a:rPr lang="en-US" sz="1600" i="0">
                <a:solidFill>
                  <a:srgbClr val="111111"/>
                </a:solidFill>
                <a:effectLst/>
              </a:rPr>
              <a:t>simulation,</a:t>
            </a:r>
            <a:r>
              <a:rPr lang="en-US" sz="1600">
                <a:solidFill>
                  <a:srgbClr val="111111"/>
                </a:solidFill>
              </a:rPr>
              <a:t> </a:t>
            </a:r>
            <a:r>
              <a:rPr lang="en-US" sz="1600" i="0">
                <a:solidFill>
                  <a:srgbClr val="111111"/>
                </a:solidFill>
                <a:effectLst/>
              </a:rPr>
              <a:t>role playing and</a:t>
            </a:r>
            <a:r>
              <a:rPr lang="en-US" sz="1600">
                <a:solidFill>
                  <a:srgbClr val="111111"/>
                </a:solidFill>
              </a:rPr>
              <a:t> observations during resident care</a:t>
            </a:r>
          </a:p>
          <a:p>
            <a:r>
              <a:rPr lang="en-US" sz="1600" b="1">
                <a:solidFill>
                  <a:srgbClr val="111111"/>
                </a:solidFill>
              </a:rPr>
              <a:t>Performed:</a:t>
            </a:r>
            <a:endParaRPr lang="en-US" sz="1600" b="1">
              <a:solidFill>
                <a:srgbClr val="111111"/>
              </a:solidFill>
              <a:cs typeface="Arial"/>
            </a:endParaRPr>
          </a:p>
          <a:p>
            <a:pPr lvl="1"/>
            <a:r>
              <a:rPr lang="en-US" sz="1600">
                <a:solidFill>
                  <a:srgbClr val="111111"/>
                </a:solidFill>
              </a:rPr>
              <a:t>New hire</a:t>
            </a:r>
          </a:p>
          <a:p>
            <a:pPr lvl="1"/>
            <a:r>
              <a:rPr lang="en-US" sz="1600">
                <a:solidFill>
                  <a:srgbClr val="111111"/>
                </a:solidFill>
              </a:rPr>
              <a:t>Annually</a:t>
            </a:r>
          </a:p>
          <a:p>
            <a:pPr lvl="1"/>
            <a:r>
              <a:rPr lang="en-US" sz="1600">
                <a:solidFill>
                  <a:srgbClr val="111111"/>
                </a:solidFill>
              </a:rPr>
              <a:t>Change in type of PPE used in facility</a:t>
            </a:r>
          </a:p>
          <a:p>
            <a:pPr lvl="1"/>
            <a:r>
              <a:rPr lang="en-US" sz="1600">
                <a:solidFill>
                  <a:srgbClr val="111111"/>
                </a:solidFill>
              </a:rPr>
              <a:t>Respirator – staff weight gain/loss </a:t>
            </a:r>
            <a:r>
              <a:rPr lang="en-US" sz="1600" dirty="0">
                <a:solidFill>
                  <a:srgbClr val="111111"/>
                </a:solidFill>
              </a:rPr>
              <a:t>affecting fit of respirator</a:t>
            </a:r>
            <a:endParaRPr lang="en-US" sz="1600" dirty="0">
              <a:solidFill>
                <a:srgbClr val="111111"/>
              </a:solidFill>
              <a:cs typeface="Arial"/>
            </a:endParaRPr>
          </a:p>
          <a:p>
            <a:pPr lvl="1"/>
            <a:endParaRPr lang="en-US" sz="1600">
              <a:solidFill>
                <a:srgbClr val="111111"/>
              </a:solidFill>
            </a:endParaRPr>
          </a:p>
          <a:p>
            <a:endParaRPr lang="en-US" sz="2000">
              <a:solidFill>
                <a:srgbClr val="111111"/>
              </a:solidFill>
            </a:endParaRPr>
          </a:p>
          <a:p>
            <a:pPr lvl="1"/>
            <a:endParaRPr lang="en-US" sz="2000" i="0">
              <a:solidFill>
                <a:srgbClr val="111111"/>
              </a:solidFill>
              <a:effectLst/>
            </a:endParaRPr>
          </a:p>
          <a:p>
            <a:endParaRPr lang="en-US"/>
          </a:p>
        </p:txBody>
      </p:sp>
      <p:sp>
        <p:nvSpPr>
          <p:cNvPr id="3" name="Title 2">
            <a:extLst>
              <a:ext uri="{FF2B5EF4-FFF2-40B4-BE49-F238E27FC236}">
                <a16:creationId xmlns:a16="http://schemas.microsoft.com/office/drawing/2014/main" id="{9E3FF5EF-2A25-5DA5-2849-9E8029357551}"/>
              </a:ext>
            </a:extLst>
          </p:cNvPr>
          <p:cNvSpPr>
            <a:spLocks noGrp="1"/>
          </p:cNvSpPr>
          <p:nvPr>
            <p:ph type="title"/>
          </p:nvPr>
        </p:nvSpPr>
        <p:spPr/>
        <p:txBody>
          <a:bodyPr/>
          <a:lstStyle/>
          <a:p>
            <a:r>
              <a:rPr lang="en-US"/>
              <a:t>Competency Evaluation</a:t>
            </a:r>
          </a:p>
        </p:txBody>
      </p:sp>
      <p:pic>
        <p:nvPicPr>
          <p:cNvPr id="6" name="Content Placeholder 6">
            <a:extLst>
              <a:ext uri="{FF2B5EF4-FFF2-40B4-BE49-F238E27FC236}">
                <a16:creationId xmlns:a16="http://schemas.microsoft.com/office/drawing/2014/main" id="{5F66BAB6-B7CE-2436-7C24-D64841D1BC81}"/>
              </a:ext>
            </a:extLst>
          </p:cNvPr>
          <p:cNvPicPr>
            <a:picLocks noGrp="1" noChangeAspect="1"/>
          </p:cNvPicPr>
          <p:nvPr>
            <p:ph sz="half" idx="2"/>
          </p:nvPr>
        </p:nvPicPr>
        <p:blipFill>
          <a:blip r:embed="rId3"/>
          <a:stretch>
            <a:fillRect/>
          </a:stretch>
        </p:blipFill>
        <p:spPr>
          <a:xfrm>
            <a:off x="6272212" y="1823244"/>
            <a:ext cx="4981575" cy="3686175"/>
          </a:xfrm>
        </p:spPr>
      </p:pic>
    </p:spTree>
    <p:extLst>
      <p:ext uri="{BB962C8B-B14F-4D97-AF65-F5344CB8AC3E}">
        <p14:creationId xmlns:p14="http://schemas.microsoft.com/office/powerpoint/2010/main" val="14769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EF80432-7BA3-2600-97E9-7D7E22C23E5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CDC ICAR Observation Forms</a:t>
            </a:r>
          </a:p>
        </p:txBody>
      </p:sp>
      <p:pic>
        <p:nvPicPr>
          <p:cNvPr id="5" name="Picture 5" descr="Text&#10;&#10;Description automatically generated">
            <a:extLst>
              <a:ext uri="{FF2B5EF4-FFF2-40B4-BE49-F238E27FC236}">
                <a16:creationId xmlns:a16="http://schemas.microsoft.com/office/drawing/2014/main" id="{FE4A6DCF-96C2-FE1F-51DA-D18A2D482DB8}"/>
              </a:ext>
            </a:extLst>
          </p:cNvPr>
          <p:cNvPicPr>
            <a:picLocks noChangeAspect="1"/>
          </p:cNvPicPr>
          <p:nvPr/>
        </p:nvPicPr>
        <p:blipFill>
          <a:blip r:embed="rId3"/>
          <a:stretch>
            <a:fillRect/>
          </a:stretch>
        </p:blipFill>
        <p:spPr>
          <a:xfrm>
            <a:off x="4762939" y="1127502"/>
            <a:ext cx="6780700" cy="4068703"/>
          </a:xfrm>
          <a:prstGeom prst="rect">
            <a:avLst/>
          </a:prstGeom>
        </p:spPr>
      </p:pic>
      <p:sp>
        <p:nvSpPr>
          <p:cNvPr id="6" name="TextBox 5">
            <a:extLst>
              <a:ext uri="{FF2B5EF4-FFF2-40B4-BE49-F238E27FC236}">
                <a16:creationId xmlns:a16="http://schemas.microsoft.com/office/drawing/2014/main" id="{D19E336F-C581-9C64-5FE6-EACD981A46AB}"/>
              </a:ext>
            </a:extLst>
          </p:cNvPr>
          <p:cNvSpPr txBox="1"/>
          <p:nvPr/>
        </p:nvSpPr>
        <p:spPr>
          <a:xfrm>
            <a:off x="684362" y="5313872"/>
            <a:ext cx="10837653" cy="707886"/>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Arial"/>
              </a:rPr>
              <a:t>CDC </a:t>
            </a:r>
            <a:r>
              <a:rPr lang="en-US" sz="2000">
                <a:solidFill>
                  <a:srgbClr val="0563C1"/>
                </a:solidFill>
                <a:cs typeface="Arial"/>
                <a:hlinkClick r:id="rId4"/>
              </a:rPr>
              <a:t>Infection Control Assessment and Response (ICAR) Tool for General Infection Prevention and Control (IPC) Across Settings</a:t>
            </a:r>
            <a:r>
              <a:rPr lang="en-US" sz="2000">
                <a:solidFill>
                  <a:srgbClr val="333333"/>
                </a:solidFill>
                <a:cs typeface="Arial"/>
              </a:rPr>
              <a:t>​</a:t>
            </a:r>
            <a:endParaRPr lang="en-US"/>
          </a:p>
        </p:txBody>
      </p:sp>
    </p:spTree>
    <p:extLst>
      <p:ext uri="{BB962C8B-B14F-4D97-AF65-F5344CB8AC3E}">
        <p14:creationId xmlns:p14="http://schemas.microsoft.com/office/powerpoint/2010/main" val="2038896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3FF5EF-2A25-5DA5-2849-9E8029357551}"/>
              </a:ext>
            </a:extLst>
          </p:cNvPr>
          <p:cNvSpPr>
            <a:spLocks noGrp="1"/>
          </p:cNvSpPr>
          <p:nvPr>
            <p:ph type="title"/>
          </p:nvPr>
        </p:nvSpPr>
        <p:spPr/>
        <p:txBody>
          <a:bodyPr/>
          <a:lstStyle/>
          <a:p>
            <a:r>
              <a:rPr lang="en-US"/>
              <a:t>Competency Evaluation Examples</a:t>
            </a:r>
          </a:p>
        </p:txBody>
      </p:sp>
      <p:pic>
        <p:nvPicPr>
          <p:cNvPr id="7" name="Content Placeholder 6">
            <a:extLst>
              <a:ext uri="{FF2B5EF4-FFF2-40B4-BE49-F238E27FC236}">
                <a16:creationId xmlns:a16="http://schemas.microsoft.com/office/drawing/2014/main" id="{FB667131-99BA-2AB2-68C1-8D7F63211CEE}"/>
              </a:ext>
            </a:extLst>
          </p:cNvPr>
          <p:cNvPicPr>
            <a:picLocks noGrp="1" noChangeAspect="1"/>
          </p:cNvPicPr>
          <p:nvPr>
            <p:ph sz="half" idx="1"/>
          </p:nvPr>
        </p:nvPicPr>
        <p:blipFill>
          <a:blip r:embed="rId3"/>
          <a:stretch>
            <a:fillRect/>
          </a:stretch>
        </p:blipFill>
        <p:spPr>
          <a:xfrm>
            <a:off x="1049435" y="1162245"/>
            <a:ext cx="3847159" cy="4803612"/>
          </a:xfrm>
        </p:spPr>
      </p:pic>
      <p:pic>
        <p:nvPicPr>
          <p:cNvPr id="8" name="Content Placeholder 8">
            <a:extLst>
              <a:ext uri="{FF2B5EF4-FFF2-40B4-BE49-F238E27FC236}">
                <a16:creationId xmlns:a16="http://schemas.microsoft.com/office/drawing/2014/main" id="{10675AF3-2EEE-09FE-6883-9719DD444D42}"/>
              </a:ext>
            </a:extLst>
          </p:cNvPr>
          <p:cNvPicPr>
            <a:picLocks noGrp="1" noChangeAspect="1"/>
          </p:cNvPicPr>
          <p:nvPr>
            <p:ph sz="half" idx="2"/>
          </p:nvPr>
        </p:nvPicPr>
        <p:blipFill>
          <a:blip r:embed="rId4"/>
          <a:stretch>
            <a:fillRect/>
          </a:stretch>
        </p:blipFill>
        <p:spPr>
          <a:xfrm>
            <a:off x="6172201" y="1139503"/>
            <a:ext cx="4970364" cy="4847640"/>
          </a:xfrm>
        </p:spPr>
      </p:pic>
    </p:spTree>
    <p:extLst>
      <p:ext uri="{BB962C8B-B14F-4D97-AF65-F5344CB8AC3E}">
        <p14:creationId xmlns:p14="http://schemas.microsoft.com/office/powerpoint/2010/main" val="66577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73AE4B2-40D3-36F0-0093-B79DFD28788B}"/>
              </a:ext>
            </a:extLst>
          </p:cNvPr>
          <p:cNvSpPr>
            <a:spLocks noGrp="1"/>
          </p:cNvSpPr>
          <p:nvPr>
            <p:ph sz="half" idx="1"/>
          </p:nvPr>
        </p:nvSpPr>
        <p:spPr/>
        <p:txBody>
          <a:bodyPr/>
          <a:lstStyle/>
          <a:p>
            <a:r>
              <a:rPr lang="en-US" sz="2000"/>
              <a:t>Both OSHA and CMS expect facilities to properly train and competency test healthcare workers</a:t>
            </a:r>
          </a:p>
          <a:p>
            <a:r>
              <a:rPr lang="en-US" sz="2000"/>
              <a:t>PPE training must include the goals and limitations of PPE</a:t>
            </a:r>
          </a:p>
          <a:p>
            <a:r>
              <a:rPr lang="en-US" sz="2000"/>
              <a:t>Prior to conducting the training, perform a training assessment and determine the best method(s) for training</a:t>
            </a:r>
          </a:p>
          <a:p>
            <a:r>
              <a:rPr lang="en-US" sz="2000"/>
              <a:t>The more active the training is, the more retention of what was taught occurs</a:t>
            </a:r>
          </a:p>
          <a:p>
            <a:r>
              <a:rPr lang="en-US" sz="2000"/>
              <a:t>Competency testing ensures staff can correctly perform  a task as taught</a:t>
            </a:r>
          </a:p>
          <a:p>
            <a:r>
              <a:rPr lang="en-US" sz="2000"/>
              <a:t>Training is a continual process</a:t>
            </a:r>
          </a:p>
        </p:txBody>
      </p:sp>
    </p:spTree>
    <p:extLst>
      <p:ext uri="{BB962C8B-B14F-4D97-AF65-F5344CB8AC3E}">
        <p14:creationId xmlns:p14="http://schemas.microsoft.com/office/powerpoint/2010/main" val="3548671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31AFD-D572-BAD4-E700-187999897002}"/>
              </a:ext>
            </a:extLst>
          </p:cNvPr>
          <p:cNvSpPr>
            <a:spLocks noGrp="1"/>
          </p:cNvSpPr>
          <p:nvPr>
            <p:ph idx="1"/>
          </p:nvPr>
        </p:nvSpPr>
        <p:spPr>
          <a:xfrm>
            <a:off x="838200" y="1351173"/>
            <a:ext cx="10642600" cy="4566071"/>
          </a:xfrm>
        </p:spPr>
        <p:txBody>
          <a:bodyPr vert="horz" lIns="91440" tIns="45720" rIns="91440" bIns="45720" rtlCol="0" anchor="t">
            <a:normAutofit/>
          </a:bodyPr>
          <a:lstStyle/>
          <a:p>
            <a:r>
              <a:rPr lang="en-US" sz="2400">
                <a:cs typeface="Arial"/>
              </a:rPr>
              <a:t>Discuss:</a:t>
            </a:r>
          </a:p>
          <a:p>
            <a:pPr lvl="1"/>
            <a:r>
              <a:rPr lang="en-US" sz="2400">
                <a:cs typeface="Arial"/>
              </a:rPr>
              <a:t>How do you assess the PPE learning needs of staff in your facility?</a:t>
            </a:r>
          </a:p>
          <a:p>
            <a:pPr lvl="1"/>
            <a:r>
              <a:rPr lang="en-US" sz="2400">
                <a:cs typeface="Arial"/>
              </a:rPr>
              <a:t>What training methods do you find most successful?</a:t>
            </a:r>
            <a:endParaRPr lang="en-US"/>
          </a:p>
          <a:p>
            <a:pPr lvl="1"/>
            <a:r>
              <a:rPr lang="en-US" sz="2400">
                <a:cs typeface="Arial"/>
              </a:rPr>
              <a:t>How is competency testing performed in your facility?</a:t>
            </a:r>
          </a:p>
          <a:p>
            <a:pPr lvl="2"/>
            <a:r>
              <a:rPr lang="en-US" sz="2400">
                <a:cs typeface="Arial"/>
              </a:rPr>
              <a:t>Who performs the testing</a:t>
            </a:r>
          </a:p>
          <a:p>
            <a:pPr lvl="2"/>
            <a:r>
              <a:rPr lang="en-US" sz="2400">
                <a:cs typeface="Arial"/>
              </a:rPr>
              <a:t>How is the testing done</a:t>
            </a:r>
          </a:p>
          <a:p>
            <a:pPr lvl="2"/>
            <a:r>
              <a:rPr lang="en-US" sz="2400">
                <a:cs typeface="Arial"/>
              </a:rPr>
              <a:t>How often is competency testing done</a:t>
            </a:r>
          </a:p>
          <a:p>
            <a:endParaRPr lang="en-US">
              <a:cs typeface="Arial"/>
            </a:endParaRPr>
          </a:p>
        </p:txBody>
      </p:sp>
      <p:sp>
        <p:nvSpPr>
          <p:cNvPr id="3" name="Title 2">
            <a:extLst>
              <a:ext uri="{FF2B5EF4-FFF2-40B4-BE49-F238E27FC236}">
                <a16:creationId xmlns:a16="http://schemas.microsoft.com/office/drawing/2014/main" id="{C31D7692-BAA2-8221-6E43-251BFE4657EB}"/>
              </a:ext>
            </a:extLst>
          </p:cNvPr>
          <p:cNvSpPr>
            <a:spLocks noGrp="1"/>
          </p:cNvSpPr>
          <p:nvPr>
            <p:ph type="title"/>
          </p:nvPr>
        </p:nvSpPr>
        <p:spPr>
          <a:xfrm>
            <a:off x="1181819" y="321993"/>
            <a:ext cx="9652000" cy="575631"/>
          </a:xfrm>
        </p:spPr>
        <p:txBody>
          <a:bodyPr/>
          <a:lstStyle/>
          <a:p>
            <a:r>
              <a:rPr lang="en-US">
                <a:cs typeface="Arial"/>
              </a:rPr>
              <a:t>Discussion</a:t>
            </a:r>
          </a:p>
        </p:txBody>
      </p:sp>
    </p:spTree>
    <p:extLst>
      <p:ext uri="{BB962C8B-B14F-4D97-AF65-F5344CB8AC3E}">
        <p14:creationId xmlns:p14="http://schemas.microsoft.com/office/powerpoint/2010/main" val="126067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647DAEE-27C9-5B30-AC6B-5F84CD8CD801}"/>
              </a:ext>
            </a:extLst>
          </p:cNvPr>
          <p:cNvSpPr>
            <a:spLocks noGrp="1"/>
          </p:cNvSpPr>
          <p:nvPr>
            <p:ph sz="half" idx="1"/>
          </p:nvPr>
        </p:nvSpPr>
        <p:spPr>
          <a:xfrm>
            <a:off x="774700" y="1253330"/>
            <a:ext cx="10642600" cy="4701155"/>
          </a:xfrm>
        </p:spPr>
        <p:txBody>
          <a:bodyPr vert="horz" lIns="91440" tIns="45720" rIns="91440" bIns="45720" rtlCol="0" anchor="t">
            <a:noAutofit/>
          </a:bodyPr>
          <a:lstStyle/>
          <a:p>
            <a:r>
              <a:rPr lang="en-US" sz="2000">
                <a:solidFill>
                  <a:srgbClr val="333333"/>
                </a:solidFill>
              </a:rPr>
              <a:t>Bleich, Corey, </a:t>
            </a:r>
            <a:r>
              <a:rPr lang="en-US" sz="2000" err="1">
                <a:solidFill>
                  <a:srgbClr val="333333"/>
                </a:solidFill>
              </a:rPr>
              <a:t>edgepoint</a:t>
            </a:r>
            <a:r>
              <a:rPr lang="en-US" sz="2000">
                <a:solidFill>
                  <a:srgbClr val="333333"/>
                </a:solidFill>
              </a:rPr>
              <a:t> learning, “</a:t>
            </a:r>
            <a:r>
              <a:rPr lang="en-US" sz="2000" i="0">
                <a:effectLst/>
                <a:hlinkClick r:id="rId3"/>
              </a:rPr>
              <a:t>How To Roll Out PPE Training To Your Employees</a:t>
            </a:r>
            <a:r>
              <a:rPr lang="en-US" sz="2000" i="0">
                <a:effectLst/>
              </a:rPr>
              <a:t>”</a:t>
            </a:r>
            <a:endParaRPr lang="en-US" sz="2000" i="0">
              <a:solidFill>
                <a:srgbClr val="333333"/>
              </a:solidFill>
              <a:effectLst/>
              <a:cs typeface="Arial"/>
            </a:endParaRPr>
          </a:p>
          <a:p>
            <a:r>
              <a:rPr lang="en-US" sz="2000" i="0" err="1">
                <a:solidFill>
                  <a:srgbClr val="333333"/>
                </a:solidFill>
                <a:effectLst/>
              </a:rPr>
              <a:t>CardinalHealth</a:t>
            </a:r>
            <a:r>
              <a:rPr lang="en-US" sz="2000" i="0">
                <a:solidFill>
                  <a:srgbClr val="333333"/>
                </a:solidFill>
                <a:effectLst/>
              </a:rPr>
              <a:t>, “</a:t>
            </a:r>
            <a:r>
              <a:rPr lang="en-US" sz="2000" i="0">
                <a:solidFill>
                  <a:srgbClr val="333333"/>
                </a:solidFill>
                <a:effectLst/>
                <a:hlinkClick r:id="rId4"/>
              </a:rPr>
              <a:t>The importance of staff training for proper PPE use</a:t>
            </a:r>
            <a:r>
              <a:rPr lang="en-US" sz="2000" i="0">
                <a:solidFill>
                  <a:srgbClr val="333333"/>
                </a:solidFill>
                <a:effectLst/>
              </a:rPr>
              <a:t>”, March 22, 2022</a:t>
            </a:r>
            <a:endParaRPr lang="en-US" sz="2000" i="0">
              <a:solidFill>
                <a:srgbClr val="333333"/>
              </a:solidFill>
              <a:effectLst/>
              <a:cs typeface="Arial"/>
            </a:endParaRPr>
          </a:p>
          <a:p>
            <a:r>
              <a:rPr lang="en-US" sz="2000">
                <a:solidFill>
                  <a:srgbClr val="000000"/>
                </a:solidFill>
                <a:cs typeface="Arial"/>
              </a:rPr>
              <a:t>CDC </a:t>
            </a:r>
            <a:r>
              <a:rPr lang="en-US" sz="2000">
                <a:solidFill>
                  <a:srgbClr val="222222"/>
                </a:solidFill>
                <a:cs typeface="Arial"/>
                <a:hlinkClick r:id="rId5"/>
              </a:rPr>
              <a:t>Infection Control Assessment and Response (ICAR) Tool for General Infection Prevention and Control (IPC) Across Settings</a:t>
            </a:r>
            <a:endParaRPr lang="en-US" sz="2000">
              <a:solidFill>
                <a:srgbClr val="333333"/>
              </a:solidFill>
              <a:cs typeface="Arial"/>
            </a:endParaRPr>
          </a:p>
          <a:p>
            <a:r>
              <a:rPr lang="en-US" sz="1800">
                <a:solidFill>
                  <a:srgbClr val="222222"/>
                </a:solidFill>
              </a:rPr>
              <a:t>CDC </a:t>
            </a:r>
            <a:r>
              <a:rPr lang="en-US" sz="1800">
                <a:solidFill>
                  <a:srgbClr val="222222"/>
                </a:solidFill>
                <a:hlinkClick r:id="rId6"/>
              </a:rPr>
              <a:t>Occupationally Acquired Infections in Healthcare Settings</a:t>
            </a:r>
            <a:endParaRPr lang="en-US" sz="1800">
              <a:solidFill>
                <a:srgbClr val="222222"/>
              </a:solidFill>
              <a:cs typeface="Arial" panose="020B0604020202020204"/>
            </a:endParaRPr>
          </a:p>
          <a:p>
            <a:r>
              <a:rPr lang="en-US" sz="2000">
                <a:solidFill>
                  <a:srgbClr val="333333"/>
                </a:solidFill>
              </a:rPr>
              <a:t>CDC, </a:t>
            </a:r>
            <a:r>
              <a:rPr lang="en-US" sz="2000">
                <a:solidFill>
                  <a:srgbClr val="333333"/>
                </a:solidFill>
                <a:hlinkClick r:id="rId7"/>
              </a:rPr>
              <a:t>Personal Protective Equipment Course WB 4225</a:t>
            </a:r>
            <a:r>
              <a:rPr lang="en-US" sz="2000">
                <a:solidFill>
                  <a:srgbClr val="333333"/>
                </a:solidFill>
              </a:rPr>
              <a:t>:</a:t>
            </a:r>
            <a:endParaRPr lang="en-US" sz="2000">
              <a:solidFill>
                <a:srgbClr val="333333"/>
              </a:solidFill>
              <a:cs typeface="Arial"/>
            </a:endParaRPr>
          </a:p>
          <a:p>
            <a:pPr lvl="1"/>
            <a:r>
              <a:rPr lang="en-US" sz="2000">
                <a:solidFill>
                  <a:srgbClr val="333333"/>
                </a:solidFill>
              </a:rPr>
              <a:t>PPE 103: “Training Frontline Health Care Professionals and Auditing Practices</a:t>
            </a:r>
            <a:r>
              <a:rPr lang="en-US" sz="2000"/>
              <a:t>”, </a:t>
            </a:r>
            <a:endParaRPr lang="en-US" sz="2000">
              <a:cs typeface="Arial"/>
            </a:endParaRPr>
          </a:p>
          <a:p>
            <a:pPr lvl="1"/>
            <a:r>
              <a:rPr lang="en-US" sz="2000" i="0">
                <a:solidFill>
                  <a:srgbClr val="333333"/>
                </a:solidFill>
                <a:effectLst/>
              </a:rPr>
              <a:t>PPE 104: “Auditing and Feedback of PPE Use”</a:t>
            </a:r>
            <a:endParaRPr lang="en-US" sz="2000" i="0">
              <a:solidFill>
                <a:srgbClr val="333333"/>
              </a:solidFill>
              <a:effectLst/>
              <a:cs typeface="Arial"/>
            </a:endParaRPr>
          </a:p>
          <a:p>
            <a:pPr lvl="1"/>
            <a:endParaRPr lang="en-US" sz="2000">
              <a:solidFill>
                <a:srgbClr val="333333"/>
              </a:solidFill>
            </a:endParaRPr>
          </a:p>
          <a:p>
            <a:endParaRPr lang="en-US" sz="2000" i="0">
              <a:solidFill>
                <a:srgbClr val="000000"/>
              </a:solidFill>
              <a:effectLst/>
              <a:cs typeface="Arial"/>
            </a:endParaRPr>
          </a:p>
          <a:p>
            <a:endParaRPr lang="en-US" sz="1600" b="0" i="0">
              <a:solidFill>
                <a:srgbClr val="111111"/>
              </a:solidFill>
              <a:effectLst/>
            </a:endParaRPr>
          </a:p>
        </p:txBody>
      </p:sp>
    </p:spTree>
    <p:extLst>
      <p:ext uri="{BB962C8B-B14F-4D97-AF65-F5344CB8AC3E}">
        <p14:creationId xmlns:p14="http://schemas.microsoft.com/office/powerpoint/2010/main" val="2360225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308A6-8C61-1E49-D815-B41060C5048E}"/>
              </a:ext>
            </a:extLst>
          </p:cNvPr>
          <p:cNvSpPr>
            <a:spLocks noGrp="1"/>
          </p:cNvSpPr>
          <p:nvPr>
            <p:ph sz="half" idx="1"/>
          </p:nvPr>
        </p:nvSpPr>
        <p:spPr/>
        <p:txBody>
          <a:bodyPr vert="horz" lIns="91440" tIns="45720" rIns="91440" bIns="45720" rtlCol="0" anchor="t">
            <a:noAutofit/>
          </a:bodyPr>
          <a:lstStyle/>
          <a:p>
            <a:r>
              <a:rPr lang="en-US" sz="2000">
                <a:solidFill>
                  <a:srgbClr val="333333"/>
                </a:solidFill>
                <a:latin typeface="Arial"/>
                <a:ea typeface="Arial"/>
                <a:cs typeface="Arial"/>
              </a:rPr>
              <a:t>CMS </a:t>
            </a:r>
            <a:r>
              <a:rPr lang="en-US" sz="2000">
                <a:latin typeface="Arial"/>
                <a:ea typeface="Arial"/>
                <a:cs typeface="Arial"/>
              </a:rPr>
              <a:t>State Operations Manual Appendix PP - Guidance to Surveyors for Long Term Care Facilities</a:t>
            </a:r>
          </a:p>
          <a:p>
            <a:pPr lvl="0">
              <a:buChar char="•"/>
            </a:pPr>
            <a:r>
              <a:rPr lang="en-US" sz="2000">
                <a:latin typeface="Arial"/>
                <a:ea typeface="Arial"/>
                <a:cs typeface="Arial"/>
              </a:rPr>
              <a:t>NC SPICE, “</a:t>
            </a:r>
            <a:r>
              <a:rPr lang="en-US" sz="2000">
                <a:solidFill>
                  <a:srgbClr val="0563C1"/>
                </a:solidFill>
                <a:latin typeface="Arial"/>
                <a:ea typeface="Arial"/>
                <a:cs typeface="Arial"/>
                <a:hlinkClick r:id="rId3"/>
              </a:rPr>
              <a:t>Personal Protective Equipment (PPE) Competency Validation</a:t>
            </a:r>
            <a:r>
              <a:rPr lang="en-US" sz="2000">
                <a:latin typeface="Arial"/>
                <a:ea typeface="Arial"/>
                <a:cs typeface="Arial"/>
              </a:rPr>
              <a:t>” and “</a:t>
            </a:r>
            <a:r>
              <a:rPr lang="en-US" sz="2000">
                <a:solidFill>
                  <a:srgbClr val="0563C1"/>
                </a:solidFill>
                <a:latin typeface="Arial"/>
                <a:ea typeface="Arial"/>
                <a:cs typeface="Arial"/>
                <a:hlinkClick r:id="rId4"/>
              </a:rPr>
              <a:t>Hand Hygiene Competency Validation</a:t>
            </a:r>
            <a:r>
              <a:rPr lang="en-US" sz="2000">
                <a:latin typeface="Arial"/>
                <a:ea typeface="Arial"/>
                <a:cs typeface="Arial"/>
              </a:rPr>
              <a:t>”​</a:t>
            </a:r>
            <a:endParaRPr lang="en-US"/>
          </a:p>
          <a:p>
            <a:pPr lvl="0" rtl="0">
              <a:buChar char="•"/>
            </a:pPr>
            <a:r>
              <a:rPr lang="en-US" sz="2000">
                <a:solidFill>
                  <a:srgbClr val="0563C1"/>
                </a:solidFill>
                <a:latin typeface="Arial"/>
                <a:ea typeface="Arial"/>
                <a:cs typeface="Arial"/>
                <a:hlinkClick r:id="rId5"/>
              </a:rPr>
              <a:t>OSHA Standard 1920.132 General Requirements</a:t>
            </a:r>
            <a:r>
              <a:rPr lang="en-US" sz="2000">
                <a:latin typeface="Arial"/>
                <a:ea typeface="Arial"/>
                <a:cs typeface="Arial"/>
              </a:rPr>
              <a:t>​</a:t>
            </a:r>
          </a:p>
          <a:p>
            <a:pPr lvl="0" rtl="0">
              <a:buChar char="•"/>
            </a:pPr>
            <a:r>
              <a:rPr lang="en-US" sz="2000">
                <a:latin typeface="Arial"/>
                <a:ea typeface="Arial"/>
                <a:cs typeface="Arial"/>
              </a:rPr>
              <a:t>Wound Reference, “</a:t>
            </a:r>
            <a:r>
              <a:rPr lang="en-US" sz="2000">
                <a:solidFill>
                  <a:srgbClr val="0563C1"/>
                </a:solidFill>
                <a:latin typeface="Arial"/>
                <a:ea typeface="Arial"/>
                <a:cs typeface="Arial"/>
                <a:hlinkClick r:id="rId6"/>
              </a:rPr>
              <a:t>Quality of Care Requires Ongoing Competency Evaluations</a:t>
            </a:r>
            <a:r>
              <a:rPr lang="en-US" sz="2000">
                <a:solidFill>
                  <a:srgbClr val="111111"/>
                </a:solidFill>
                <a:latin typeface="Arial"/>
                <a:ea typeface="Arial"/>
                <a:cs typeface="Arial"/>
              </a:rPr>
              <a:t>”, February 14, 2022​</a:t>
            </a:r>
          </a:p>
          <a:p>
            <a:pPr lvl="0" rtl="0">
              <a:buChar char="•"/>
            </a:pPr>
            <a:endParaRPr lang="en-US">
              <a:cs typeface="Arial"/>
            </a:endParaRPr>
          </a:p>
        </p:txBody>
      </p:sp>
    </p:spTree>
    <p:extLst>
      <p:ext uri="{BB962C8B-B14F-4D97-AF65-F5344CB8AC3E}">
        <p14:creationId xmlns:p14="http://schemas.microsoft.com/office/powerpoint/2010/main" val="239887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FE00AF-F663-D69E-E637-7F74C58281F2}"/>
              </a:ext>
            </a:extLst>
          </p:cNvPr>
          <p:cNvSpPr>
            <a:spLocks noGrp="1"/>
          </p:cNvSpPr>
          <p:nvPr>
            <p:ph sz="half" idx="1"/>
          </p:nvPr>
        </p:nvSpPr>
        <p:spPr/>
        <p:txBody>
          <a:bodyPr vert="horz" lIns="91440" tIns="45720" rIns="91440" bIns="45720" rtlCol="0" anchor="t">
            <a:noAutofit/>
          </a:bodyPr>
          <a:lstStyle/>
          <a:p>
            <a:r>
              <a:rPr lang="en-US" sz="2400"/>
              <a:t>At the end of the presentation, the participant will be able to:</a:t>
            </a:r>
            <a:endParaRPr lang="en-US" sz="2400">
              <a:cs typeface="Arial"/>
            </a:endParaRPr>
          </a:p>
          <a:p>
            <a:pPr lvl="1" fontAlgn="base"/>
            <a:r>
              <a:rPr lang="en-US" sz="2400" b="0">
                <a:solidFill>
                  <a:srgbClr val="000000"/>
                </a:solidFill>
                <a:effectLst/>
              </a:rPr>
              <a:t>List 2 reasons why training staff on</a:t>
            </a:r>
            <a:r>
              <a:rPr lang="en-US" sz="2400">
                <a:solidFill>
                  <a:srgbClr val="000000"/>
                </a:solidFill>
              </a:rPr>
              <a:t> the</a:t>
            </a:r>
            <a:r>
              <a:rPr lang="en-US" sz="2400" b="0">
                <a:solidFill>
                  <a:srgbClr val="000000"/>
                </a:solidFill>
                <a:effectLst/>
              </a:rPr>
              <a:t> use of PPE is important for infection control.  </a:t>
            </a:r>
            <a:endParaRPr lang="en-US" sz="2400" b="0">
              <a:solidFill>
                <a:srgbClr val="000000"/>
              </a:solidFill>
              <a:effectLst/>
              <a:cs typeface="Arial"/>
            </a:endParaRPr>
          </a:p>
          <a:p>
            <a:pPr lvl="1" fontAlgn="base"/>
            <a:r>
              <a:rPr lang="en-US" sz="2400" b="0">
                <a:solidFill>
                  <a:srgbClr val="000000"/>
                </a:solidFill>
                <a:effectLst/>
              </a:rPr>
              <a:t>Describe 2 ways that training can be conducted on use of PPE.  </a:t>
            </a:r>
            <a:endParaRPr lang="en-US" sz="2400" b="0">
              <a:solidFill>
                <a:srgbClr val="000000"/>
              </a:solidFill>
              <a:effectLst/>
              <a:cs typeface="Arial"/>
            </a:endParaRPr>
          </a:p>
          <a:p>
            <a:pPr lvl="1" fontAlgn="base"/>
            <a:r>
              <a:rPr lang="en-US" sz="2400" b="0">
                <a:solidFill>
                  <a:srgbClr val="000000"/>
                </a:solidFill>
                <a:effectLst/>
              </a:rPr>
              <a:t>Explain how to perform competency evaluation of staff use of PPE.   </a:t>
            </a:r>
            <a:endParaRPr lang="en-US" sz="2400" b="0">
              <a:solidFill>
                <a:srgbClr val="000000"/>
              </a:solidFill>
              <a:effectLst/>
              <a:cs typeface="Arial"/>
            </a:endParaRPr>
          </a:p>
          <a:p>
            <a:endParaRPr lang="en-US" sz="2400">
              <a:cs typeface="Arial"/>
            </a:endParaRPr>
          </a:p>
        </p:txBody>
      </p:sp>
    </p:spTree>
    <p:extLst>
      <p:ext uri="{BB962C8B-B14F-4D97-AF65-F5344CB8AC3E}">
        <p14:creationId xmlns:p14="http://schemas.microsoft.com/office/powerpoint/2010/main" val="2426258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8CDD-75EA-014E-9A4D-05423305987F}"/>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FE9D05B2-6612-814A-AA73-D31259582E67}"/>
              </a:ext>
            </a:extLst>
          </p:cNvPr>
          <p:cNvSpPr>
            <a:spLocks noGrp="1"/>
          </p:cNvSpPr>
          <p:nvPr>
            <p:ph type="subTitle" idx="1"/>
          </p:nvPr>
        </p:nvSpPr>
        <p:spPr/>
        <p:txBody>
          <a:bodyPr/>
          <a:lstStyle/>
          <a:p>
            <a:r>
              <a:rPr lang="en-US"/>
              <a:t>Building Trust in Long Term Care</a:t>
            </a:r>
          </a:p>
        </p:txBody>
      </p:sp>
    </p:spTree>
    <p:extLst>
      <p:ext uri="{BB962C8B-B14F-4D97-AF65-F5344CB8AC3E}">
        <p14:creationId xmlns:p14="http://schemas.microsoft.com/office/powerpoint/2010/main" val="94902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A3A310-DB29-7A45-E6AF-5EAA466A5B4F}"/>
              </a:ext>
            </a:extLst>
          </p:cNvPr>
          <p:cNvSpPr>
            <a:spLocks noGrp="1"/>
          </p:cNvSpPr>
          <p:nvPr>
            <p:ph sz="half" idx="1"/>
          </p:nvPr>
        </p:nvSpPr>
        <p:spPr/>
        <p:txBody>
          <a:bodyPr vert="horz" lIns="91440" tIns="45720" rIns="91440" bIns="45720" rtlCol="0" anchor="t">
            <a:noAutofit/>
          </a:bodyPr>
          <a:lstStyle/>
          <a:p>
            <a:r>
              <a:rPr lang="en-US" sz="2000" dirty="0">
                <a:cs typeface="Arial"/>
              </a:rPr>
              <a:t>Patience, the IP,  was making rounds and decided to stop and observe CNAs doffing their  PPE after caring for Mrs. Smith. Mrs. Smith is on contact precautions for C. diff.</a:t>
            </a:r>
          </a:p>
          <a:p>
            <a:r>
              <a:rPr lang="en-US" sz="2000" dirty="0">
                <a:cs typeface="Arial"/>
              </a:rPr>
              <a:t>Sam, a CNA, came out of Mrs. Smith's room wearing his gown and gloves. He then proceeded to reach behind and untie the ties around the waist on his gown. Sam then lifted the gown over his head. He haphazardly bundled the gown up  and threw it in a trash can in the hallway.  Next, he removed his gloves and discarded them. Patience was feeling very frustrated upon seeing this because she has repeatedly shown Sam the CDC infographic and video on proper PPE removal.      </a:t>
            </a:r>
          </a:p>
          <a:p>
            <a:endParaRPr lang="en-US" sz="2000" dirty="0">
              <a:cs typeface="Arial"/>
            </a:endParaRPr>
          </a:p>
        </p:txBody>
      </p:sp>
      <p:sp>
        <p:nvSpPr>
          <p:cNvPr id="3" name="TextBox 2">
            <a:extLst>
              <a:ext uri="{FF2B5EF4-FFF2-40B4-BE49-F238E27FC236}">
                <a16:creationId xmlns:a16="http://schemas.microsoft.com/office/drawing/2014/main" id="{CB7E4609-8142-0592-81D5-97BA8C7E71F0}"/>
              </a:ext>
            </a:extLst>
          </p:cNvPr>
          <p:cNvSpPr txBox="1"/>
          <p:nvPr/>
        </p:nvSpPr>
        <p:spPr>
          <a:xfrm>
            <a:off x="2968162" y="309657"/>
            <a:ext cx="885357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Arial"/>
              </a:rPr>
              <a:t>SCENARIO: What Would You Do?</a:t>
            </a:r>
          </a:p>
        </p:txBody>
      </p:sp>
    </p:spTree>
    <p:extLst>
      <p:ext uri="{BB962C8B-B14F-4D97-AF65-F5344CB8AC3E}">
        <p14:creationId xmlns:p14="http://schemas.microsoft.com/office/powerpoint/2010/main" val="158713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F5F45A-C984-92D9-4F14-552448E1BF2E}"/>
              </a:ext>
            </a:extLst>
          </p:cNvPr>
          <p:cNvSpPr>
            <a:spLocks noGrp="1"/>
          </p:cNvSpPr>
          <p:nvPr>
            <p:ph sz="half" idx="1"/>
          </p:nvPr>
        </p:nvSpPr>
        <p:spPr>
          <a:xfrm>
            <a:off x="838200" y="1390261"/>
            <a:ext cx="10642600" cy="4451549"/>
          </a:xfrm>
        </p:spPr>
        <p:txBody>
          <a:bodyPr vert="horz" lIns="91440" tIns="45720" rIns="91440" bIns="45720" rtlCol="0" anchor="t">
            <a:noAutofit/>
          </a:bodyPr>
          <a:lstStyle/>
          <a:p>
            <a:r>
              <a:rPr lang="en-US" sz="2400" b="1"/>
              <a:t>OSHA Standard  1910.132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333333"/>
                </a:solidFill>
                <a:effectLst/>
                <a:uLnTx/>
                <a:uFillTx/>
                <a:latin typeface="Calibri" panose="020F0502020204030204"/>
                <a:ea typeface="+mn-ea"/>
                <a:cs typeface="+mn-cs"/>
              </a:rPr>
              <a:t>The employer shall provide training to each employee who is required by this section to use PPE. Each such employee shall be trained to know at least the following:</a:t>
            </a:r>
            <a:endParaRPr lang="en-US" sz="2000" b="1" i="0" u="none" strike="noStrike" kern="1200" cap="none" spc="0" normalizeH="0" baseline="0" noProof="0">
              <a:ln>
                <a:noFill/>
              </a:ln>
              <a:solidFill>
                <a:srgbClr val="333333"/>
              </a:solidFill>
              <a:effectLst/>
              <a:uLnTx/>
              <a:uFillTx/>
              <a:latin typeface="Calibri" panose="020F0502020204030204"/>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33333"/>
                </a:solidFill>
                <a:effectLst/>
                <a:uLnTx/>
                <a:uFillTx/>
                <a:latin typeface="Calibri" panose="020F0502020204030204"/>
                <a:ea typeface="+mn-ea"/>
                <a:cs typeface="+mn-cs"/>
              </a:rPr>
              <a:t>When PPE is necessary;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33333"/>
                </a:solidFill>
                <a:effectLst/>
                <a:uLnTx/>
                <a:uFillTx/>
                <a:latin typeface="Calibri" panose="020F0502020204030204"/>
                <a:ea typeface="+mn-ea"/>
                <a:cs typeface="+mn-cs"/>
              </a:rPr>
              <a:t>What PPE is necessary;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33333"/>
                </a:solidFill>
                <a:effectLst/>
                <a:uLnTx/>
                <a:uFillTx/>
                <a:latin typeface="Calibri" panose="020F0502020204030204"/>
                <a:ea typeface="+mn-ea"/>
                <a:cs typeface="+mn-cs"/>
              </a:rPr>
              <a:t>How to properly don, doff, adjust, and wear PPE;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33333"/>
                </a:solidFill>
                <a:effectLst/>
                <a:uLnTx/>
                <a:uFillTx/>
                <a:latin typeface="Calibri" panose="020F0502020204030204"/>
                <a:ea typeface="+mn-ea"/>
                <a:cs typeface="+mn-cs"/>
              </a:rPr>
              <a:t>The limitations of the PPE; and,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33333"/>
                </a:solidFill>
                <a:effectLst/>
                <a:uLnTx/>
                <a:uFillTx/>
                <a:latin typeface="Calibri" panose="020F0502020204030204"/>
                <a:ea typeface="+mn-ea"/>
                <a:cs typeface="+mn-cs"/>
              </a:rPr>
              <a:t>The proper care, maintenance, useful life and disposal of the PPE.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333333"/>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333333"/>
                </a:solidFill>
                <a:effectLst/>
                <a:uLnTx/>
                <a:uFillTx/>
                <a:latin typeface="Calibri" panose="020F0502020204030204"/>
                <a:ea typeface="+mn-ea"/>
                <a:cs typeface="+mn-cs"/>
              </a:rPr>
              <a:t>Each affected employee shall demonstrate an understanding of the training and the ability to use PPE properly, before being allowed to perform work requiring the use of PPE.</a:t>
            </a:r>
            <a:endParaRPr lang="en-US" sz="2000" b="1" i="0" u="none" strike="noStrike" kern="1200" cap="none" spc="0" normalizeH="0" baseline="0" noProof="0">
              <a:ln>
                <a:noFill/>
              </a:ln>
              <a:solidFill>
                <a:srgbClr val="333333"/>
              </a:solidFill>
              <a:effectLst/>
              <a:uLnTx/>
              <a:uFillTx/>
              <a:latin typeface="Calibri" panose="020F0502020204030204"/>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333333"/>
                </a:solidFill>
                <a:effectLst/>
                <a:uLnTx/>
                <a:uFillTx/>
                <a:latin typeface="Calibri" panose="020F0502020204030204"/>
                <a:ea typeface="+mn-ea"/>
                <a:cs typeface="+mn-cs"/>
              </a:rPr>
              <a:t>Competency testing</a:t>
            </a:r>
          </a:p>
          <a:p>
            <a:endParaRPr lang="en-US"/>
          </a:p>
        </p:txBody>
      </p:sp>
    </p:spTree>
    <p:extLst>
      <p:ext uri="{BB962C8B-B14F-4D97-AF65-F5344CB8AC3E}">
        <p14:creationId xmlns:p14="http://schemas.microsoft.com/office/powerpoint/2010/main" val="83600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36C4BA-8DE9-718E-FF36-83FB735569AC}"/>
              </a:ext>
            </a:extLst>
          </p:cNvPr>
          <p:cNvSpPr>
            <a:spLocks noGrp="1"/>
          </p:cNvSpPr>
          <p:nvPr>
            <p:ph sz="half" idx="1"/>
          </p:nvPr>
        </p:nvSpPr>
        <p:spPr>
          <a:xfrm>
            <a:off x="838200" y="1174171"/>
            <a:ext cx="10642600" cy="4868922"/>
          </a:xfrm>
        </p:spPr>
        <p:txBody>
          <a:bodyPr vert="horz" lIns="91440" tIns="45720" rIns="91440" bIns="45720" rtlCol="0" anchor="t">
            <a:noAutofit/>
          </a:bodyPr>
          <a:lstStyle/>
          <a:p>
            <a:r>
              <a:rPr lang="en-US" sz="2400" b="1"/>
              <a:t>OSHA Standard (continued)</a:t>
            </a:r>
          </a:p>
          <a:p>
            <a:r>
              <a:rPr lang="en-US" sz="2000" b="0" i="0">
                <a:solidFill>
                  <a:srgbClr val="333333"/>
                </a:solidFill>
                <a:effectLst/>
              </a:rPr>
              <a:t>When the employer has reason to believe that any affected employee who has already been trained does not have the understanding and skill required, the employer shall retrain each such employee. Circumstances where retraining is required include, but are not limited to, situations where:</a:t>
            </a:r>
            <a:endParaRPr lang="en-US" sz="2000" b="0" i="0">
              <a:solidFill>
                <a:srgbClr val="333333"/>
              </a:solidFill>
              <a:effectLst/>
              <a:cs typeface="Arial"/>
            </a:endParaRPr>
          </a:p>
          <a:p>
            <a:pPr lvl="1"/>
            <a:r>
              <a:rPr lang="en-US" sz="2000" b="0" i="0">
                <a:solidFill>
                  <a:srgbClr val="333333"/>
                </a:solidFill>
                <a:effectLst/>
              </a:rPr>
              <a:t>Changes in the workplace render previous training obsolete; or</a:t>
            </a:r>
            <a:endParaRPr lang="en-US" sz="2000" b="0" i="0">
              <a:solidFill>
                <a:srgbClr val="333333"/>
              </a:solidFill>
              <a:effectLst/>
              <a:cs typeface="Arial" panose="020B0604020202020204"/>
            </a:endParaRPr>
          </a:p>
          <a:p>
            <a:pPr lvl="1"/>
            <a:r>
              <a:rPr lang="en-US" sz="2000" b="0" i="0">
                <a:solidFill>
                  <a:srgbClr val="333333"/>
                </a:solidFill>
                <a:effectLst/>
              </a:rPr>
              <a:t>Changes in the types of PPE to be used render previous training obsolete; or</a:t>
            </a:r>
            <a:endParaRPr lang="en-US" sz="2000" b="0" i="0">
              <a:solidFill>
                <a:srgbClr val="333333"/>
              </a:solidFill>
              <a:effectLst/>
              <a:cs typeface="Arial" panose="020B0604020202020204"/>
            </a:endParaRPr>
          </a:p>
          <a:p>
            <a:pPr lvl="1"/>
            <a:r>
              <a:rPr lang="en-US" sz="2000" b="0" i="0">
                <a:solidFill>
                  <a:srgbClr val="333333"/>
                </a:solidFill>
                <a:effectLst/>
              </a:rPr>
              <a:t>Inadequacies in an affected employee's knowledge or use of assigned PPE indicate that the employee has not retained the requisite understanding or skill.</a:t>
            </a:r>
            <a:endParaRPr lang="en-US" sz="2000">
              <a:cs typeface="Arial"/>
            </a:endParaRPr>
          </a:p>
          <a:p>
            <a:endParaRPr lang="en-US" sz="2000">
              <a:cs typeface="Arial"/>
            </a:endParaRPr>
          </a:p>
        </p:txBody>
      </p:sp>
    </p:spTree>
    <p:extLst>
      <p:ext uri="{BB962C8B-B14F-4D97-AF65-F5344CB8AC3E}">
        <p14:creationId xmlns:p14="http://schemas.microsoft.com/office/powerpoint/2010/main" val="56694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7AB77D-2E74-0583-4D6B-9EEE29A20DAA}"/>
              </a:ext>
            </a:extLst>
          </p:cNvPr>
          <p:cNvSpPr>
            <a:spLocks noGrp="1"/>
          </p:cNvSpPr>
          <p:nvPr>
            <p:ph sz="half" idx="1"/>
          </p:nvPr>
        </p:nvSpPr>
        <p:spPr/>
        <p:txBody>
          <a:bodyPr vert="horz" lIns="91440" tIns="45720" rIns="91440" bIns="45720" rtlCol="0" anchor="t">
            <a:noAutofit/>
          </a:bodyPr>
          <a:lstStyle/>
          <a:p>
            <a:r>
              <a:rPr lang="en-US" sz="2800" b="1"/>
              <a:t>CMS F945 Training  483.95(e) Infection Control</a:t>
            </a:r>
          </a:p>
          <a:p>
            <a:r>
              <a:rPr lang="en-US" sz="2200"/>
              <a:t>A facility must include as part of its infection prevention and control program mandatory training that includes the written standards, policies, and procedures for the program as described at §483.80(a)(2).  This section falls under F-tag 880.</a:t>
            </a:r>
            <a:endParaRPr lang="en-US" sz="2200">
              <a:cs typeface="Arial"/>
            </a:endParaRPr>
          </a:p>
          <a:p>
            <a:pPr lvl="1"/>
            <a:r>
              <a:rPr lang="en-US" sz="2400"/>
              <a:t>Standard and transmission-based precautions to be followed to prevent spread of infections</a:t>
            </a:r>
            <a:endParaRPr lang="en-US" sz="2400">
              <a:cs typeface="Arial"/>
            </a:endParaRPr>
          </a:p>
          <a:p>
            <a:endParaRPr lang="en-US" sz="2800" b="1"/>
          </a:p>
        </p:txBody>
      </p:sp>
    </p:spTree>
    <p:extLst>
      <p:ext uri="{BB962C8B-B14F-4D97-AF65-F5344CB8AC3E}">
        <p14:creationId xmlns:p14="http://schemas.microsoft.com/office/powerpoint/2010/main" val="277234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8C62DE8-5894-BD1A-3AED-962328A08C40}"/>
              </a:ext>
            </a:extLst>
          </p:cNvPr>
          <p:cNvSpPr>
            <a:spLocks noGrp="1"/>
          </p:cNvSpPr>
          <p:nvPr>
            <p:ph sz="half" idx="1"/>
          </p:nvPr>
        </p:nvSpPr>
        <p:spPr>
          <a:xfrm>
            <a:off x="291861" y="1418586"/>
            <a:ext cx="5727939" cy="4638884"/>
          </a:xfrm>
        </p:spPr>
        <p:txBody>
          <a:bodyPr vert="horz" lIns="91440" tIns="45720" rIns="91440" bIns="45720" rtlCol="0" anchor="t">
            <a:noAutofit/>
          </a:bodyPr>
          <a:lstStyle/>
          <a:p>
            <a:r>
              <a:rPr lang="en-US" sz="1800"/>
              <a:t>Goals of PPE use are to protect the healthcare worker from germs and prevent transmission of those germs</a:t>
            </a:r>
            <a:endParaRPr lang="en-US" sz="1800">
              <a:cs typeface="Arial"/>
            </a:endParaRPr>
          </a:p>
          <a:p>
            <a:r>
              <a:rPr lang="en-US" sz="1800"/>
              <a:t>PPE works when used properly: </a:t>
            </a:r>
            <a:endParaRPr lang="en-US" sz="1800">
              <a:cs typeface="Arial"/>
            </a:endParaRPr>
          </a:p>
          <a:p>
            <a:pPr lvl="1"/>
            <a:r>
              <a:rPr lang="en-US" sz="1800"/>
              <a:t>Correct fit</a:t>
            </a:r>
            <a:endParaRPr lang="en-US" sz="1800">
              <a:cs typeface="Arial"/>
            </a:endParaRPr>
          </a:p>
          <a:p>
            <a:pPr lvl="1"/>
            <a:r>
              <a:rPr lang="en-US" sz="1800"/>
              <a:t>Wear the correct PPE  (i.e.; wearing eye protection when irrigating an infected wound)</a:t>
            </a:r>
            <a:endParaRPr lang="en-US" sz="1800">
              <a:cs typeface="Arial"/>
            </a:endParaRPr>
          </a:p>
          <a:p>
            <a:pPr lvl="1"/>
            <a:r>
              <a:rPr lang="en-US" sz="1800"/>
              <a:t>Avoid self-contamination when doffing PPE</a:t>
            </a:r>
            <a:endParaRPr lang="en-US" sz="1800">
              <a:cs typeface="Arial"/>
            </a:endParaRPr>
          </a:p>
          <a:p>
            <a:pPr lvl="1"/>
            <a:r>
              <a:rPr lang="en-US" sz="1800">
                <a:cs typeface="Arial"/>
              </a:rPr>
              <a:t>PPE (gloves) does not take the place of hand hygiene</a:t>
            </a:r>
          </a:p>
          <a:p>
            <a:pPr marL="0" indent="0">
              <a:buNone/>
            </a:pPr>
            <a:endParaRPr lang="en-US">
              <a:cs typeface="Arial" panose="020B0604020202020204"/>
            </a:endParaRPr>
          </a:p>
        </p:txBody>
      </p:sp>
      <p:sp>
        <p:nvSpPr>
          <p:cNvPr id="2" name="TextBox 1">
            <a:extLst>
              <a:ext uri="{FF2B5EF4-FFF2-40B4-BE49-F238E27FC236}">
                <a16:creationId xmlns:a16="http://schemas.microsoft.com/office/drawing/2014/main" id="{98E88E3B-B6D7-22D7-3C44-DF0E9FAB2CFF}"/>
              </a:ext>
            </a:extLst>
          </p:cNvPr>
          <p:cNvSpPr txBox="1"/>
          <p:nvPr/>
        </p:nvSpPr>
        <p:spPr>
          <a:xfrm>
            <a:off x="3032449" y="323432"/>
            <a:ext cx="2634054" cy="707886"/>
          </a:xfrm>
          <a:prstGeom prst="rect">
            <a:avLst/>
          </a:prstGeom>
          <a:noFill/>
        </p:spPr>
        <p:txBody>
          <a:bodyPr wrap="none" rtlCol="0">
            <a:spAutoFit/>
          </a:bodyPr>
          <a:lstStyle/>
          <a:p>
            <a:r>
              <a:rPr lang="en-US" sz="4000">
                <a:solidFill>
                  <a:schemeClr val="bg1"/>
                </a:solidFill>
              </a:rPr>
              <a:t>TRAINING</a:t>
            </a:r>
          </a:p>
        </p:txBody>
      </p:sp>
      <p:pic>
        <p:nvPicPr>
          <p:cNvPr id="3" name="Content Placeholder 10">
            <a:extLst>
              <a:ext uri="{FF2B5EF4-FFF2-40B4-BE49-F238E27FC236}">
                <a16:creationId xmlns:a16="http://schemas.microsoft.com/office/drawing/2014/main" id="{770E8096-CFC9-26BD-3E36-12613FFDB2F0}"/>
              </a:ext>
            </a:extLst>
          </p:cNvPr>
          <p:cNvPicPr>
            <a:picLocks noGrp="1" noChangeAspect="1"/>
          </p:cNvPicPr>
          <p:nvPr>
            <p:ph sz="half" idx="2"/>
          </p:nvPr>
        </p:nvPicPr>
        <p:blipFill>
          <a:blip r:embed="rId3"/>
          <a:stretch>
            <a:fillRect/>
          </a:stretch>
        </p:blipFill>
        <p:spPr>
          <a:xfrm>
            <a:off x="6689785" y="1554952"/>
            <a:ext cx="5181600" cy="3733929"/>
          </a:xfrm>
        </p:spPr>
      </p:pic>
    </p:spTree>
    <p:extLst>
      <p:ext uri="{BB962C8B-B14F-4D97-AF65-F5344CB8AC3E}">
        <p14:creationId xmlns:p14="http://schemas.microsoft.com/office/powerpoint/2010/main" val="165215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95535-B406-657A-55DA-76C92E47E266}"/>
              </a:ext>
            </a:extLst>
          </p:cNvPr>
          <p:cNvSpPr>
            <a:spLocks noGrp="1"/>
          </p:cNvSpPr>
          <p:nvPr>
            <p:ph sz="half" idx="1"/>
          </p:nvPr>
        </p:nvSpPr>
        <p:spPr/>
        <p:txBody>
          <a:bodyPr vert="horz" lIns="91440" tIns="45720" rIns="91440" bIns="45720" rtlCol="0" anchor="t">
            <a:noAutofit/>
          </a:bodyPr>
          <a:lstStyle/>
          <a:p>
            <a:r>
              <a:rPr lang="en-US" sz="2000" dirty="0">
                <a:cs typeface="Arial"/>
              </a:rPr>
              <a:t>Which of the following training methods do you use as an IP to train staff on the correct use of PPE? (</a:t>
            </a:r>
            <a:r>
              <a:rPr lang="en-US" sz="2000" b="1" dirty="0">
                <a:cs typeface="Arial"/>
              </a:rPr>
              <a:t>Select all that apply</a:t>
            </a:r>
            <a:r>
              <a:rPr lang="en-US" sz="2000" dirty="0">
                <a:cs typeface="Arial"/>
              </a:rPr>
              <a:t>)</a:t>
            </a:r>
          </a:p>
          <a:p>
            <a:pPr lvl="1"/>
            <a:r>
              <a:rPr lang="en-US" sz="2000" dirty="0">
                <a:cs typeface="Arial"/>
              </a:rPr>
              <a:t>Just-in-time, On-the-job</a:t>
            </a:r>
          </a:p>
          <a:p>
            <a:pPr lvl="1"/>
            <a:r>
              <a:rPr lang="en-US" sz="2000" dirty="0">
                <a:cs typeface="Arial"/>
              </a:rPr>
              <a:t>Accessible information when needed (i.e.; infographics on donning/doffing PPE)</a:t>
            </a:r>
          </a:p>
          <a:p>
            <a:pPr lvl="1"/>
            <a:r>
              <a:rPr lang="en-US" sz="2000" dirty="0">
                <a:cs typeface="Arial"/>
              </a:rPr>
              <a:t>Mobile training – carts, iPad for video viewing</a:t>
            </a:r>
          </a:p>
          <a:p>
            <a:pPr lvl="1"/>
            <a:r>
              <a:rPr lang="en-US" sz="2000" dirty="0">
                <a:cs typeface="Arial"/>
              </a:rPr>
              <a:t>Active – return demonstration</a:t>
            </a:r>
          </a:p>
          <a:p>
            <a:pPr lvl="1"/>
            <a:r>
              <a:rPr lang="en-US" sz="2000" dirty="0">
                <a:cs typeface="Arial"/>
              </a:rPr>
              <a:t>Other – place "other" method used in the CHAT</a:t>
            </a:r>
          </a:p>
          <a:p>
            <a:endParaRPr lang="en-US" sz="2000" dirty="0">
              <a:cs typeface="Arial"/>
            </a:endParaRPr>
          </a:p>
        </p:txBody>
      </p:sp>
      <p:sp>
        <p:nvSpPr>
          <p:cNvPr id="3" name="TextBox 2">
            <a:extLst>
              <a:ext uri="{FF2B5EF4-FFF2-40B4-BE49-F238E27FC236}">
                <a16:creationId xmlns:a16="http://schemas.microsoft.com/office/drawing/2014/main" id="{7C710913-A035-7742-8E88-320054C7B825}"/>
              </a:ext>
            </a:extLst>
          </p:cNvPr>
          <p:cNvSpPr txBox="1"/>
          <p:nvPr/>
        </p:nvSpPr>
        <p:spPr>
          <a:xfrm>
            <a:off x="3171747" y="352758"/>
            <a:ext cx="66250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cs typeface="Arial"/>
              </a:rPr>
              <a:t>TRAINING – POLL QUESTION</a:t>
            </a:r>
            <a:endParaRPr lang="en-US" sz="3600" dirty="0">
              <a:solidFill>
                <a:schemeClr val="bg1"/>
              </a:solidFill>
            </a:endParaRPr>
          </a:p>
        </p:txBody>
      </p:sp>
    </p:spTree>
    <p:extLst>
      <p:ext uri="{BB962C8B-B14F-4D97-AF65-F5344CB8AC3E}">
        <p14:creationId xmlns:p14="http://schemas.microsoft.com/office/powerpoint/2010/main" val="332512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47EC2D-5380-1050-391C-F7FD58B4E227}"/>
              </a:ext>
            </a:extLst>
          </p:cNvPr>
          <p:cNvSpPr>
            <a:spLocks noGrp="1"/>
          </p:cNvSpPr>
          <p:nvPr>
            <p:ph sz="half" idx="1"/>
          </p:nvPr>
        </p:nvSpPr>
        <p:spPr>
          <a:xfrm>
            <a:off x="838200" y="1253331"/>
            <a:ext cx="5181600" cy="4712040"/>
          </a:xfrm>
        </p:spPr>
        <p:txBody>
          <a:bodyPr vert="horz" lIns="91440" tIns="45720" rIns="91440" bIns="45720" rtlCol="0" anchor="t">
            <a:noAutofit/>
          </a:bodyPr>
          <a:lstStyle/>
          <a:p>
            <a:r>
              <a:rPr lang="en-US" sz="1600" b="1" dirty="0"/>
              <a:t>Learning Needs Assessment</a:t>
            </a:r>
            <a:r>
              <a:rPr lang="en-US" sz="1600" dirty="0"/>
              <a:t> can assist in determining the training needs and to prioritize them</a:t>
            </a:r>
          </a:p>
          <a:p>
            <a:pPr lvl="1"/>
            <a:r>
              <a:rPr lang="en-US" sz="1600" dirty="0"/>
              <a:t>Which employees need training</a:t>
            </a:r>
            <a:endParaRPr lang="en-US" sz="1600" dirty="0">
              <a:cs typeface="Arial"/>
            </a:endParaRPr>
          </a:p>
          <a:p>
            <a:pPr lvl="1"/>
            <a:r>
              <a:rPr lang="en-US" sz="1600" dirty="0"/>
              <a:t>What training do they need</a:t>
            </a:r>
            <a:endParaRPr lang="en-US" sz="1600" dirty="0">
              <a:cs typeface="Arial"/>
            </a:endParaRPr>
          </a:p>
          <a:p>
            <a:pPr lvl="1"/>
            <a:r>
              <a:rPr lang="en-US" sz="1600" dirty="0"/>
              <a:t>Who needs it the quickest</a:t>
            </a:r>
            <a:endParaRPr lang="en-US" sz="1600" dirty="0">
              <a:cs typeface="Arial"/>
            </a:endParaRPr>
          </a:p>
          <a:p>
            <a:r>
              <a:rPr lang="en-US" sz="1600" b="1" dirty="0"/>
              <a:t>Key things to keep in mind when training</a:t>
            </a:r>
            <a:r>
              <a:rPr lang="en-US" sz="1600" dirty="0"/>
              <a:t>:</a:t>
            </a:r>
            <a:endParaRPr lang="en-US" sz="1600" dirty="0">
              <a:cs typeface="Arial"/>
            </a:endParaRPr>
          </a:p>
          <a:p>
            <a:pPr lvl="1"/>
            <a:r>
              <a:rPr lang="en-US" sz="1600" dirty="0">
                <a:cs typeface="Arial"/>
              </a:rPr>
              <a:t>Use a variety of teaching methods ( visual, auditory, kinesthetic) </a:t>
            </a:r>
          </a:p>
          <a:p>
            <a:pPr lvl="1"/>
            <a:r>
              <a:rPr lang="en-US" sz="1600" dirty="0">
                <a:cs typeface="Arial"/>
              </a:rPr>
              <a:t>The more active the training is, the more people retain what they are taught</a:t>
            </a:r>
          </a:p>
        </p:txBody>
      </p:sp>
      <p:sp>
        <p:nvSpPr>
          <p:cNvPr id="4" name="TextBox 3">
            <a:extLst>
              <a:ext uri="{FF2B5EF4-FFF2-40B4-BE49-F238E27FC236}">
                <a16:creationId xmlns:a16="http://schemas.microsoft.com/office/drawing/2014/main" id="{070B8B05-0E2F-6A45-E503-BD68EFE780D5}"/>
              </a:ext>
            </a:extLst>
          </p:cNvPr>
          <p:cNvSpPr txBox="1"/>
          <p:nvPr/>
        </p:nvSpPr>
        <p:spPr>
          <a:xfrm>
            <a:off x="3123173" y="283026"/>
            <a:ext cx="6414256" cy="707886"/>
          </a:xfrm>
          <a:prstGeom prst="rect">
            <a:avLst/>
          </a:prstGeom>
          <a:noFill/>
        </p:spPr>
        <p:txBody>
          <a:bodyPr wrap="none" rtlCol="0">
            <a:spAutoFit/>
          </a:bodyPr>
          <a:lstStyle/>
          <a:p>
            <a:r>
              <a:rPr lang="en-US" sz="4000">
                <a:solidFill>
                  <a:schemeClr val="bg1"/>
                </a:solidFill>
              </a:rPr>
              <a:t>- DEVELOPING TRAINING</a:t>
            </a:r>
          </a:p>
        </p:txBody>
      </p:sp>
      <p:pic>
        <p:nvPicPr>
          <p:cNvPr id="5" name="Content Placeholder 5">
            <a:extLst>
              <a:ext uri="{FF2B5EF4-FFF2-40B4-BE49-F238E27FC236}">
                <a16:creationId xmlns:a16="http://schemas.microsoft.com/office/drawing/2014/main" id="{686076F8-8A4B-414B-4CD7-5CAEBD824E56}"/>
              </a:ext>
            </a:extLst>
          </p:cNvPr>
          <p:cNvPicPr>
            <a:picLocks noGrp="1" noChangeAspect="1"/>
          </p:cNvPicPr>
          <p:nvPr>
            <p:ph sz="half" idx="2"/>
          </p:nvPr>
        </p:nvPicPr>
        <p:blipFill>
          <a:blip r:embed="rId3"/>
          <a:stretch>
            <a:fillRect/>
          </a:stretch>
        </p:blipFill>
        <p:spPr>
          <a:xfrm>
            <a:off x="6172200" y="1548010"/>
            <a:ext cx="5874327" cy="3786370"/>
          </a:xfrm>
        </p:spPr>
      </p:pic>
    </p:spTree>
    <p:extLst>
      <p:ext uri="{BB962C8B-B14F-4D97-AF65-F5344CB8AC3E}">
        <p14:creationId xmlns:p14="http://schemas.microsoft.com/office/powerpoint/2010/main" val="3246779448"/>
      </p:ext>
    </p:extLst>
  </p:cSld>
  <p:clrMapOvr>
    <a:masterClrMapping/>
  </p:clrMapOvr>
</p:sld>
</file>

<file path=ppt/theme/theme1.xml><?xml version="1.0" encoding="utf-8"?>
<a:theme xmlns:a="http://schemas.openxmlformats.org/drawingml/2006/main" name="Office Theme">
  <a:themeElements>
    <a:clrScheme name="AHCA COLORS">
      <a:dk1>
        <a:srgbClr val="000000"/>
      </a:dk1>
      <a:lt1>
        <a:srgbClr val="FFFFFF"/>
      </a:lt1>
      <a:dk2>
        <a:srgbClr val="225F92"/>
      </a:dk2>
      <a:lt2>
        <a:srgbClr val="E7E6E6"/>
      </a:lt2>
      <a:accent1>
        <a:srgbClr val="006141"/>
      </a:accent1>
      <a:accent2>
        <a:srgbClr val="B6C7D6"/>
      </a:accent2>
      <a:accent3>
        <a:srgbClr val="A5A5A5"/>
      </a:accent3>
      <a:accent4>
        <a:srgbClr val="B87638"/>
      </a:accent4>
      <a:accent5>
        <a:srgbClr val="5B9BD5"/>
      </a:accent5>
      <a:accent6>
        <a:srgbClr val="59595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CA Template_Widescreen_021722 " id="{1F46CFC9-A6B1-43D4-A171-19A83CC1EA4D}" vid="{BC7B2B03-2587-46DD-AB03-E2A72D1019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86287BC1FF61449EBDCBE2752E2283" ma:contentTypeVersion="1" ma:contentTypeDescription="Create a new document." ma:contentTypeScope="" ma:versionID="71d0bfd05c7ae7717053b9108adeb2f0">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F04A825-D134-4CAE-9ABF-CD78620F4CC5}"/>
</file>

<file path=customXml/itemProps2.xml><?xml version="1.0" encoding="utf-8"?>
<ds:datastoreItem xmlns:ds="http://schemas.openxmlformats.org/officeDocument/2006/customXml" ds:itemID="{3670DBD1-D6E7-4321-8297-C578F9E6FC87}"/>
</file>

<file path=customXml/itemProps3.xml><?xml version="1.0" encoding="utf-8"?>
<ds:datastoreItem xmlns:ds="http://schemas.openxmlformats.org/officeDocument/2006/customXml" ds:itemID="{085EC97F-CA9B-43AA-9162-4B4DA70D0A71}"/>
</file>

<file path=docProps/app.xml><?xml version="1.0" encoding="utf-8"?>
<Properties xmlns="http://schemas.openxmlformats.org/officeDocument/2006/extended-properties" xmlns:vt="http://schemas.openxmlformats.org/officeDocument/2006/docPropsVTypes">
  <Template>Office Theme</Template>
  <TotalTime>0</TotalTime>
  <Words>2015</Words>
  <Application>Microsoft Office PowerPoint</Application>
  <PresentationFormat>Widescreen</PresentationFormat>
  <Paragraphs>172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Competency Evaluation</vt:lpstr>
      <vt:lpstr>Competency Evaluation</vt:lpstr>
      <vt:lpstr>CDC ICAR Observation Forms</vt:lpstr>
      <vt:lpstr>Competency Evaluation Examples</vt:lpstr>
      <vt:lpstr>PowerPoint Presentation</vt:lpstr>
      <vt:lpstr>Discussion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Corrigan</dc:creator>
  <cp:lastModifiedBy>Linda Behan</cp:lastModifiedBy>
  <cp:revision>273</cp:revision>
  <dcterms:created xsi:type="dcterms:W3CDTF">2023-01-24T00:28:36Z</dcterms:created>
  <dcterms:modified xsi:type="dcterms:W3CDTF">2025-06-25T14:05:17Z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0x010100A086287BC1FF61449EBDCBE2752E2283</vt:lpwstr>
  </property>
</Properties>
</file>